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834" r:id="rId5"/>
  </p:sldMasterIdLst>
  <p:notesMasterIdLst>
    <p:notesMasterId r:id="rId46"/>
  </p:notesMasterIdLst>
  <p:handoutMasterIdLst>
    <p:handoutMasterId r:id="rId47"/>
  </p:handoutMasterIdLst>
  <p:sldIdLst>
    <p:sldId id="297" r:id="rId6"/>
    <p:sldId id="298" r:id="rId7"/>
    <p:sldId id="299" r:id="rId8"/>
    <p:sldId id="300" r:id="rId9"/>
    <p:sldId id="340" r:id="rId10"/>
    <p:sldId id="302" r:id="rId11"/>
    <p:sldId id="312" r:id="rId12"/>
    <p:sldId id="319" r:id="rId13"/>
    <p:sldId id="303" r:id="rId14"/>
    <p:sldId id="272" r:id="rId15"/>
    <p:sldId id="351" r:id="rId16"/>
    <p:sldId id="313" r:id="rId17"/>
    <p:sldId id="315" r:id="rId18"/>
    <p:sldId id="316" r:id="rId19"/>
    <p:sldId id="337" r:id="rId20"/>
    <p:sldId id="321" r:id="rId21"/>
    <p:sldId id="314" r:id="rId22"/>
    <p:sldId id="320" r:id="rId23"/>
    <p:sldId id="322" r:id="rId24"/>
    <p:sldId id="324" r:id="rId25"/>
    <p:sldId id="331" r:id="rId26"/>
    <p:sldId id="332" r:id="rId27"/>
    <p:sldId id="333" r:id="rId28"/>
    <p:sldId id="335" r:id="rId29"/>
    <p:sldId id="345" r:id="rId30"/>
    <p:sldId id="344" r:id="rId31"/>
    <p:sldId id="2783" r:id="rId32"/>
    <p:sldId id="346" r:id="rId33"/>
    <p:sldId id="2782" r:id="rId34"/>
    <p:sldId id="304" r:id="rId35"/>
    <p:sldId id="328" r:id="rId36"/>
    <p:sldId id="329" r:id="rId37"/>
    <p:sldId id="325" r:id="rId38"/>
    <p:sldId id="339" r:id="rId39"/>
    <p:sldId id="327" r:id="rId40"/>
    <p:sldId id="305" r:id="rId41"/>
    <p:sldId id="343" r:id="rId42"/>
    <p:sldId id="342" r:id="rId43"/>
    <p:sldId id="341" r:id="rId44"/>
    <p:sldId id="306" r:id="rId45"/>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F08D30-E4A9-FDDA-C869-02CBFE31C469}" name="Guido van ’t Leven" initials="Gv" userId="S::guido.vantleven@jogg.nl::76ec2b70-b972-4928-a6e1-0a44d861218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3"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69141E-1EF1-5C9C-6C3E-B6EDDA0DCB5D}" v="18" dt="2025-09-19T08:28:06.43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88"/>
    <p:restoredTop sz="57516" autoAdjust="0"/>
  </p:normalViewPr>
  <p:slideViewPr>
    <p:cSldViewPr snapToGrid="0">
      <p:cViewPr varScale="1">
        <p:scale>
          <a:sx n="62" d="100"/>
          <a:sy n="62" d="100"/>
        </p:scale>
        <p:origin x="1939" y="58"/>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354EDD47-A530-5CA9-1EBE-22323B80EB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B656443A-7D6B-F1B4-814E-E08A193A79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034B11-4A9B-754D-93E6-8F865E87376A}" type="datetimeFigureOut">
              <a:rPr lang="nl-NL" smtClean="0"/>
              <a:t>19-9-2025</a:t>
            </a:fld>
            <a:endParaRPr lang="nl-NL"/>
          </a:p>
        </p:txBody>
      </p:sp>
      <p:sp>
        <p:nvSpPr>
          <p:cNvPr id="4" name="Tijdelijke aanduiding voor voettekst 3">
            <a:extLst>
              <a:ext uri="{FF2B5EF4-FFF2-40B4-BE49-F238E27FC236}">
                <a16:creationId xmlns:a16="http://schemas.microsoft.com/office/drawing/2014/main" id="{522D4BD4-AF33-D6B8-9D8A-F4445A9680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A5437FB6-4109-DBA1-49FD-D45CDA6CB5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7292C2-9D85-364A-AAD9-2F305B331C6D}" type="slidenum">
              <a:rPr lang="nl-NL" smtClean="0"/>
              <a:t>‹nr.›</a:t>
            </a:fld>
            <a:endParaRPr lang="nl-NL"/>
          </a:p>
        </p:txBody>
      </p:sp>
    </p:spTree>
    <p:extLst>
      <p:ext uri="{BB962C8B-B14F-4D97-AF65-F5344CB8AC3E}">
        <p14:creationId xmlns:p14="http://schemas.microsoft.com/office/powerpoint/2010/main" val="2831861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BF491D-0EFC-564B-8D78-D58F2C1615E2}" type="datetimeFigureOut">
              <a:rPr lang="nl-NL" smtClean="0"/>
              <a:t>19-9-2025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48D92C-9D78-4949-A446-1C6C86E63AD5}" type="slidenum">
              <a:rPr lang="nl-NL" smtClean="0"/>
              <a:t>‹nr.›</a:t>
            </a:fld>
            <a:endParaRPr lang="nl-NL"/>
          </a:p>
        </p:txBody>
      </p:sp>
    </p:spTree>
    <p:extLst>
      <p:ext uri="{BB962C8B-B14F-4D97-AF65-F5344CB8AC3E}">
        <p14:creationId xmlns:p14="http://schemas.microsoft.com/office/powerpoint/2010/main" val="1533137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jogg.nl/sroi-kind-naar-gezonder-gewicht#wat-is-social-return-on-investmen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kindnaargezondergewicht.nl/media/pages/tools/profielschets-projectleider/dc4eb3e635-1667381482/profielschets-projectleider.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loketgezondleven.nl/gezondheidsthema/sport-en-bewegen/interventie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tvg.nl/artikelen/overgewicht-en-obesitas-bij-kinderen-en-adolescenten-en-preventieve-maatregelen#LIT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iki.jogg.nl/userfiles/JOGG-aanpak/Verbinding%20Preventie%20en%20Zorg/VPZ%20video%203%20-%20preventieniveaus.mp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a:t>
            </a:fld>
            <a:endParaRPr lang="nl-NL"/>
          </a:p>
        </p:txBody>
      </p:sp>
    </p:spTree>
    <p:extLst>
      <p:ext uri="{BB962C8B-B14F-4D97-AF65-F5344CB8AC3E}">
        <p14:creationId xmlns:p14="http://schemas.microsoft.com/office/powerpoint/2010/main" val="4020384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dirty="0">
                <a:latin typeface="Arial" panose="020B0604020202020204" pitchFamily="34" charset="0"/>
                <a:cs typeface="Arial" panose="020B0604020202020204" pitchFamily="34" charset="0"/>
              </a:rPr>
              <a:t>Nu vaak alleen signalering door JGZ  </a:t>
            </a:r>
            <a:r>
              <a:rPr lang="nl-NL" i="1" dirty="0">
                <a:latin typeface="Arial" panose="020B0604020202020204" pitchFamily="34" charset="0"/>
                <a:cs typeface="Arial" panose="020B0604020202020204" pitchFamily="34" charset="0"/>
              </a:rPr>
              <a:t>(standaard momenten jeugdgezondheidsonderzoek)</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nl-NL" dirty="0">
                <a:latin typeface="Arial" panose="020B0604020202020204" pitchFamily="34" charset="0"/>
                <a:cs typeface="Arial" panose="020B0604020202020204" pitchFamily="34" charset="0"/>
              </a:rPr>
              <a:t>Met </a:t>
            </a:r>
            <a:r>
              <a:rPr lang="nl-NL" dirty="0" err="1">
                <a:latin typeface="Arial" panose="020B0604020202020204" pitchFamily="34" charset="0"/>
                <a:cs typeface="Arial" panose="020B0604020202020204" pitchFamily="34" charset="0"/>
              </a:rPr>
              <a:t>KnGG</a:t>
            </a:r>
            <a:r>
              <a:rPr lang="nl-NL" dirty="0">
                <a:latin typeface="Arial" panose="020B0604020202020204" pitchFamily="34" charset="0"/>
                <a:cs typeface="Arial" panose="020B0604020202020204" pitchFamily="34" charset="0"/>
              </a:rPr>
              <a:t> signalering door meerdere professionals in zorg en sociaal domein met tijdige doorverwijzing. </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br>
              <a:rPr lang="nl-NL"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nl-NL" dirty="0">
                <a:latin typeface="Arial" panose="020B0604020202020204" pitchFamily="34" charset="0"/>
                <a:cs typeface="Arial" panose="020B0604020202020204" pitchFamily="34" charset="0"/>
              </a:rPr>
              <a:t>Nu vaak kind naar allerlei verschillende professionals (</a:t>
            </a:r>
            <a:r>
              <a:rPr lang="nl-NL" dirty="0" err="1">
                <a:latin typeface="Arial" panose="020B0604020202020204" pitchFamily="34" charset="0"/>
                <a:cs typeface="Arial" panose="020B0604020202020204" pitchFamily="34" charset="0"/>
              </a:rPr>
              <a:t>multi</a:t>
            </a:r>
            <a:r>
              <a:rPr lang="nl-NL" dirty="0">
                <a:latin typeface="Arial" panose="020B0604020202020204" pitchFamily="34" charset="0"/>
                <a:cs typeface="Arial" panose="020B0604020202020204" pitchFamily="34" charset="0"/>
              </a:rPr>
              <a:t>-probleemgezinnen), van de een naar de ander; niet van elkaar weten wat er gebeurd in het gezin. </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nl-NL" dirty="0">
                <a:latin typeface="Arial" panose="020B0604020202020204" pitchFamily="34" charset="0"/>
                <a:cs typeface="Arial" panose="020B0604020202020204" pitchFamily="34" charset="0"/>
              </a:rPr>
              <a:t>Met </a:t>
            </a:r>
            <a:r>
              <a:rPr lang="nl-NL" dirty="0" err="1">
                <a:latin typeface="Arial" panose="020B0604020202020204" pitchFamily="34" charset="0"/>
                <a:cs typeface="Arial" panose="020B0604020202020204" pitchFamily="34" charset="0"/>
              </a:rPr>
              <a:t>KnGG</a:t>
            </a:r>
            <a:r>
              <a:rPr lang="nl-NL" dirty="0">
                <a:latin typeface="Arial" panose="020B0604020202020204" pitchFamily="34" charset="0"/>
                <a:cs typeface="Arial" panose="020B0604020202020204" pitchFamily="34" charset="0"/>
              </a:rPr>
              <a:t> een vast aanspreekpunt voor het gezin die de samenwerking coördineert. </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br>
              <a:rPr lang="nl-NL"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nl-NL" dirty="0">
                <a:latin typeface="Arial" panose="020B0604020202020204" pitchFamily="34" charset="0"/>
                <a:cs typeface="Arial" panose="020B0604020202020204" pitchFamily="34" charset="0"/>
              </a:rPr>
              <a:t>Nu houden kind en gezin begeleiding vaak niet lang vol, snel terugval in oude patroon.</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nl-NL" dirty="0">
                <a:latin typeface="Arial" panose="020B0604020202020204" pitchFamily="34" charset="0"/>
                <a:cs typeface="Arial" panose="020B0604020202020204" pitchFamily="34" charset="0"/>
              </a:rPr>
              <a:t>Met </a:t>
            </a:r>
            <a:r>
              <a:rPr lang="nl-NL" dirty="0" err="1">
                <a:latin typeface="Arial" panose="020B0604020202020204" pitchFamily="34" charset="0"/>
                <a:cs typeface="Arial" panose="020B0604020202020204" pitchFamily="34" charset="0"/>
              </a:rPr>
              <a:t>KnGG</a:t>
            </a:r>
            <a:r>
              <a:rPr lang="nl-NL" dirty="0">
                <a:latin typeface="Arial" panose="020B0604020202020204" pitchFamily="34" charset="0"/>
                <a:cs typeface="Arial" panose="020B0604020202020204" pitchFamily="34" charset="0"/>
              </a:rPr>
              <a:t> ook aanpakken achterliggende oorzaken en langere begeleiding, zorgen voor autonomie; gezin in kracht zetten en geleidelijke afbouw van begeleiding professional tot zelfstandig door gaan. Resulteert in duurzamer resultaat. </a:t>
            </a: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br>
              <a:rPr lang="nl-NL"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br>
              <a:rPr lang="nl-NL" dirty="0">
                <a:latin typeface="Arial" panose="020B0604020202020204" pitchFamily="34" charset="0"/>
                <a:cs typeface="Arial" panose="020B0604020202020204" pitchFamily="34" charset="0"/>
              </a:rPr>
            </a:br>
            <a:br>
              <a:rPr lang="nl-NL" dirty="0">
                <a:latin typeface="Arial" panose="020B0604020202020204" pitchFamily="34" charset="0"/>
                <a:cs typeface="Arial" panose="020B0604020202020204" pitchFamily="34" charset="0"/>
              </a:rPr>
            </a:br>
            <a:br>
              <a:rPr lang="nl-NL" dirty="0">
                <a:latin typeface="Arial" panose="020B0604020202020204" pitchFamily="34" charset="0"/>
                <a:cs typeface="Arial" panose="020B0604020202020204" pitchFamily="34" charset="0"/>
              </a:rPr>
            </a:br>
            <a:br>
              <a:rPr lang="nl-NL" dirty="0">
                <a:latin typeface="Arial" panose="020B0604020202020204" pitchFamily="34" charset="0"/>
                <a:cs typeface="Arial" panose="020B0604020202020204" pitchFamily="34" charset="0"/>
              </a:rPr>
            </a:br>
            <a:br>
              <a:rPr lang="nl-NL"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p:txBody>
      </p:sp>
      <p:sp>
        <p:nvSpPr>
          <p:cNvPr id="1141" name="Google Shape;114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Arial" panose="020B0604020202020204" pitchFamily="34" charset="0"/>
                <a:cs typeface="Arial" panose="020B0604020202020204" pitchFamily="34" charset="0"/>
              </a:rPr>
              <a:t>Mocht u nog twijfelen over de noodzaak om te starten met </a:t>
            </a:r>
            <a:r>
              <a:rPr lang="nl-NL" sz="1200" dirty="0" err="1">
                <a:latin typeface="Arial" panose="020B0604020202020204" pitchFamily="34" charset="0"/>
                <a:cs typeface="Arial" panose="020B0604020202020204" pitchFamily="34" charset="0"/>
              </a:rPr>
              <a:t>KnGG</a:t>
            </a:r>
            <a:r>
              <a:rPr lang="nl-NL" sz="1200" dirty="0">
                <a:latin typeface="Arial" panose="020B0604020202020204" pitchFamily="34" charset="0"/>
                <a:cs typeface="Arial" panose="020B0604020202020204" pitchFamily="34" charset="0"/>
              </a:rPr>
              <a:t>: zie link naar: </a:t>
            </a:r>
            <a:r>
              <a:rPr lang="nl-NL" sz="1200" dirty="0">
                <a:latin typeface="Arial" panose="020B0604020202020204" pitchFamily="34" charset="0"/>
                <a:cs typeface="Arial" panose="020B0604020202020204" pitchFamily="34" charset="0"/>
                <a:hlinkClick r:id="rId3"/>
              </a:rPr>
              <a:t>https://jogg.nl/sroi-kind-naar-gezonder-gewicht#wat-is-social-return-on-investment</a:t>
            </a:r>
            <a:endParaRPr lang="nl-NL"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latin typeface="Arial" panose="020B0604020202020204" pitchFamily="34" charset="0"/>
              <a:cs typeface="Arial" panose="020B0604020202020204" pitchFamily="34" charset="0"/>
            </a:endParaRPr>
          </a:p>
          <a:p>
            <a:pPr marL="0" indent="0">
              <a:buNone/>
            </a:pPr>
            <a:r>
              <a:rPr lang="nl-NL" sz="1200" b="0" dirty="0">
                <a:solidFill>
                  <a:srgbClr val="000000"/>
                </a:solidFill>
                <a:latin typeface="Arial" panose="020B0604020202020204" pitchFamily="34" charset="0"/>
                <a:ea typeface="Aptos" panose="020B0004020202020204" pitchFamily="34" charset="0"/>
                <a:cs typeface="Arial" panose="020B0604020202020204" pitchFamily="34" charset="0"/>
              </a:rPr>
              <a:t>De </a:t>
            </a:r>
            <a:r>
              <a:rPr lang="nl-NL" sz="1200" b="0" dirty="0" err="1">
                <a:solidFill>
                  <a:srgbClr val="000000"/>
                </a:solidFill>
                <a:latin typeface="Arial" panose="020B0604020202020204" pitchFamily="34" charset="0"/>
                <a:ea typeface="Aptos" panose="020B0004020202020204" pitchFamily="34" charset="0"/>
                <a:cs typeface="Arial" panose="020B0604020202020204" pitchFamily="34" charset="0"/>
              </a:rPr>
              <a:t>Social</a:t>
            </a:r>
            <a:r>
              <a:rPr lang="nl-NL" sz="1200" b="0" dirty="0">
                <a:solidFill>
                  <a:srgbClr val="000000"/>
                </a:solidFill>
                <a:latin typeface="Arial" panose="020B0604020202020204" pitchFamily="34" charset="0"/>
                <a:ea typeface="Aptos" panose="020B0004020202020204" pitchFamily="34" charset="0"/>
                <a:cs typeface="Arial" panose="020B0604020202020204" pitchFamily="34" charset="0"/>
              </a:rPr>
              <a:t> Return on Investment ratio van </a:t>
            </a:r>
            <a:r>
              <a:rPr lang="nl-NL" sz="1200" b="0" dirty="0" err="1">
                <a:solidFill>
                  <a:srgbClr val="000000"/>
                </a:solidFill>
                <a:latin typeface="Arial" panose="020B0604020202020204" pitchFamily="34" charset="0"/>
                <a:ea typeface="Aptos" panose="020B0004020202020204" pitchFamily="34" charset="0"/>
                <a:cs typeface="Arial" panose="020B0604020202020204" pitchFamily="34" charset="0"/>
              </a:rPr>
              <a:t>KnGG</a:t>
            </a:r>
            <a:r>
              <a:rPr lang="nl-NL" sz="1200" b="0" dirty="0">
                <a:solidFill>
                  <a:srgbClr val="000000"/>
                </a:solidFill>
                <a:latin typeface="Arial" panose="020B0604020202020204" pitchFamily="34" charset="0"/>
                <a:ea typeface="Aptos" panose="020B0004020202020204" pitchFamily="34" charset="0"/>
                <a:cs typeface="Arial" panose="020B0604020202020204" pitchFamily="34" charset="0"/>
              </a:rPr>
              <a:t> is €3,20. Dit betekent dat elke geïnvesteerde euro €3,20 aan maatschappelijke waarde oplevert. Met andere woorden: de investering betaalt zich terug in gezondheidswinst en hogere kwaliteit van leven. De effecten zijn berekend over een periode van 5 jaar, van 2023 t/m 2027. </a:t>
            </a:r>
          </a:p>
          <a:p>
            <a:pPr marL="0" indent="0">
              <a:buNone/>
            </a:pPr>
            <a:r>
              <a:rPr lang="nl-NL" sz="1200" kern="1200" dirty="0">
                <a:solidFill>
                  <a:schemeClr val="tx2"/>
                </a:solidFill>
                <a:latin typeface="Arial" panose="020B0604020202020204" pitchFamily="34" charset="0"/>
                <a:ea typeface="+mn-ea"/>
                <a:cs typeface="Arial" panose="020B0604020202020204" pitchFamily="34" charset="0"/>
              </a:rPr>
              <a:t>Wat is berekend en in geldwaarde  uitgedrukt?</a:t>
            </a:r>
          </a:p>
          <a:p>
            <a:pPr marL="171450" indent="-171450">
              <a:buFont typeface="Arial" panose="020B0604020202020204" pitchFamily="34" charset="0"/>
              <a:buChar char="•"/>
            </a:pPr>
            <a:r>
              <a:rPr lang="nl-NL" sz="1200" dirty="0">
                <a:solidFill>
                  <a:srgbClr val="000000"/>
                </a:solidFill>
                <a:latin typeface="Arial" panose="020B0604020202020204" pitchFamily="34" charset="0"/>
                <a:ea typeface="Aptos" panose="020B0004020202020204" pitchFamily="34" charset="0"/>
                <a:cs typeface="Arial" panose="020B0604020202020204" pitchFamily="34" charset="0"/>
              </a:rPr>
              <a:t>G</a:t>
            </a:r>
            <a:r>
              <a:rPr lang="nl-NL" sz="1200" dirty="0">
                <a:solidFill>
                  <a:srgbClr val="000000"/>
                </a:solidFill>
                <a:effectLst/>
                <a:latin typeface="Arial" panose="020B0604020202020204" pitchFamily="34" charset="0"/>
                <a:ea typeface="Aptos" panose="020B0004020202020204" pitchFamily="34" charset="0"/>
                <a:cs typeface="Arial" panose="020B0604020202020204" pitchFamily="34" charset="0"/>
              </a:rPr>
              <a:t>rootste opbrengst: </a:t>
            </a:r>
            <a:r>
              <a:rPr lang="nl-NL" sz="1200" b="0" dirty="0">
                <a:solidFill>
                  <a:srgbClr val="000000"/>
                </a:solidFill>
                <a:effectLst/>
                <a:latin typeface="Arial" panose="020B0604020202020204" pitchFamily="34" charset="0"/>
                <a:ea typeface="Aptos" panose="020B0004020202020204" pitchFamily="34" charset="0"/>
                <a:cs typeface="Arial" panose="020B0604020202020204" pitchFamily="34" charset="0"/>
              </a:rPr>
              <a:t>Toename in de kwaliteit van leven van kind en gezin. </a:t>
            </a:r>
          </a:p>
          <a:p>
            <a:pPr marL="171450" indent="-171450">
              <a:buFont typeface="Arial" panose="020B0604020202020204" pitchFamily="34" charset="0"/>
              <a:buChar char="•"/>
            </a:pPr>
            <a:r>
              <a:rPr lang="nl-NL" sz="1200" b="0" dirty="0">
                <a:solidFill>
                  <a:srgbClr val="000000"/>
                </a:solidFill>
                <a:latin typeface="Arial" panose="020B0604020202020204" pitchFamily="34" charset="0"/>
                <a:ea typeface="Aptos" panose="020B0004020202020204" pitchFamily="34" charset="0"/>
                <a:cs typeface="Arial" panose="020B0604020202020204" pitchFamily="34" charset="0"/>
              </a:rPr>
              <a:t>Mate van efficiënt werken van de CZV en andere professionals </a:t>
            </a:r>
          </a:p>
          <a:p>
            <a:pPr marL="171450" indent="-171450">
              <a:buFont typeface="Arial" panose="020B0604020202020204" pitchFamily="34" charset="0"/>
              <a:buChar char="•"/>
            </a:pPr>
            <a:r>
              <a:rPr lang="nl-NL" sz="1200" b="0" dirty="0">
                <a:solidFill>
                  <a:srgbClr val="000000"/>
                </a:solidFill>
                <a:latin typeface="Arial" panose="020B0604020202020204" pitchFamily="34" charset="0"/>
                <a:ea typeface="Aptos" panose="020B0004020202020204" pitchFamily="34" charset="0"/>
                <a:cs typeface="Arial" panose="020B0604020202020204" pitchFamily="34" charset="0"/>
              </a:rPr>
              <a:t>Kosten en baten van de zorgverzekeraar, gemeente, GGD en Jeugdgezondheidszorg</a:t>
            </a:r>
          </a:p>
          <a:p>
            <a:pPr marL="171450" indent="-171450">
              <a:buFont typeface="Arial" panose="020B0604020202020204" pitchFamily="34" charset="0"/>
              <a:buChar char="•"/>
            </a:pPr>
            <a:r>
              <a:rPr lang="nl-NL" sz="1200" dirty="0">
                <a:solidFill>
                  <a:srgbClr val="000000"/>
                </a:solidFill>
                <a:latin typeface="Arial" panose="020B0604020202020204" pitchFamily="34" charset="0"/>
                <a:ea typeface="Aptos" panose="020B0004020202020204" pitchFamily="34" charset="0"/>
                <a:cs typeface="Arial" panose="020B0604020202020204" pitchFamily="34" charset="0"/>
              </a:rPr>
              <a:t>Verwachting: </a:t>
            </a:r>
            <a:r>
              <a:rPr lang="nl-NL" sz="1200" b="0" dirty="0">
                <a:solidFill>
                  <a:srgbClr val="000000"/>
                </a:solidFill>
                <a:latin typeface="Arial" panose="020B0604020202020204" pitchFamily="34" charset="0"/>
                <a:ea typeface="Aptos" panose="020B0004020202020204" pitchFamily="34" charset="0"/>
                <a:cs typeface="Arial" panose="020B0604020202020204" pitchFamily="34" charset="0"/>
              </a:rPr>
              <a:t>Maatschappelijke waarde nog hoger als je langer dan 5 jaar vooruitkijkt.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11</a:t>
            </a:fld>
            <a:endParaRPr lang="nl-NL"/>
          </a:p>
        </p:txBody>
      </p:sp>
    </p:spTree>
    <p:extLst>
      <p:ext uri="{BB962C8B-B14F-4D97-AF65-F5344CB8AC3E}">
        <p14:creationId xmlns:p14="http://schemas.microsoft.com/office/powerpoint/2010/main" val="144681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r>
              <a:rPr lang="nl-NL" b="1" dirty="0">
                <a:latin typeface="Arial" panose="020B0604020202020204" pitchFamily="34" charset="0"/>
                <a:cs typeface="Arial" panose="020B0604020202020204" pitchFamily="34" charset="0"/>
              </a:rPr>
              <a:t>Wat is </a:t>
            </a:r>
            <a:r>
              <a:rPr lang="nl-NL" b="1" dirty="0" err="1">
                <a:latin typeface="Arial" panose="020B0604020202020204" pitchFamily="34" charset="0"/>
                <a:cs typeface="Arial" panose="020B0604020202020204" pitchFamily="34" charset="0"/>
              </a:rPr>
              <a:t>KnGG</a:t>
            </a:r>
            <a:r>
              <a:rPr lang="nl-NL" b="1"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lnSpc>
                <a:spcPct val="110000"/>
              </a:lnSpc>
            </a:pPr>
            <a:r>
              <a:rPr lang="nl-NL" dirty="0">
                <a:latin typeface="Arial" panose="020B0604020202020204" pitchFamily="34" charset="0"/>
                <a:cs typeface="Arial" panose="020B0604020202020204" pitchFamily="34" charset="0"/>
              </a:rPr>
              <a:t>De ketenaanpak Kind naar Gezonder Gewicht van JOGG is de praktische vertaling van het 'Landelijk Model Ketenaanpak voor kinderen met overgewicht en obesitas' dat in 2018 tot stand is gekomen door C4O/VU </a:t>
            </a:r>
            <a:r>
              <a:rPr lang="nl-NL" dirty="0" err="1">
                <a:latin typeface="Arial" panose="020B0604020202020204" pitchFamily="34" charset="0"/>
                <a:cs typeface="Arial" panose="020B0604020202020204" pitchFamily="34" charset="0"/>
              </a:rPr>
              <a:t>ism</a:t>
            </a:r>
            <a:r>
              <a:rPr lang="nl-NL" dirty="0">
                <a:latin typeface="Arial" panose="020B0604020202020204" pitchFamily="34" charset="0"/>
                <a:cs typeface="Arial" panose="020B0604020202020204" pitchFamily="34" charset="0"/>
              </a:rPr>
              <a:t> 8 proeftuingemeenten. </a:t>
            </a:r>
          </a:p>
          <a:p>
            <a:pPr>
              <a:lnSpc>
                <a:spcPct val="110000"/>
              </a:lnSpc>
            </a:pPr>
            <a:r>
              <a:rPr lang="nl-NL" dirty="0">
                <a:latin typeface="Arial" panose="020B0604020202020204" pitchFamily="34" charset="0"/>
                <a:cs typeface="Arial" panose="020B0604020202020204" pitchFamily="34" charset="0"/>
              </a:rPr>
              <a:t>Tussen 2019-2021 is er een coalitie gevormd met JOGG, C4O/VU, NCJ, RIVM, </a:t>
            </a:r>
            <a:r>
              <a:rPr lang="nl-NL" dirty="0" err="1">
                <a:latin typeface="Arial" panose="020B0604020202020204" pitchFamily="34" charset="0"/>
                <a:cs typeface="Arial" panose="020B0604020202020204" pitchFamily="34" charset="0"/>
              </a:rPr>
              <a:t>NJi</a:t>
            </a:r>
            <a:r>
              <a:rPr lang="nl-NL" dirty="0">
                <a:latin typeface="Arial" panose="020B0604020202020204" pitchFamily="34" charset="0"/>
                <a:cs typeface="Arial" panose="020B0604020202020204" pitchFamily="34" charset="0"/>
              </a:rPr>
              <a:t> om de uitrol van deze aanpak te realiseren in meer gemeenten. </a:t>
            </a:r>
            <a:endParaRPr lang="en-US" dirty="0">
              <a:latin typeface="Arial" panose="020B0604020202020204" pitchFamily="34" charset="0"/>
              <a:cs typeface="Arial" panose="020B0604020202020204" pitchFamily="34" charset="0"/>
            </a:endParaRPr>
          </a:p>
          <a:p>
            <a:pPr>
              <a:lnSpc>
                <a:spcPct val="110000"/>
              </a:lnSpc>
            </a:pPr>
            <a:r>
              <a:rPr lang="nl-NL" dirty="0">
                <a:latin typeface="Arial" panose="020B0604020202020204" pitchFamily="34" charset="0"/>
                <a:cs typeface="Arial" panose="020B0604020202020204" pitchFamily="34" charset="0"/>
              </a:rPr>
              <a:t>Sinds 2021 is JOGG kartrekker van de aanpak en verantwoordelijk voor de implementatie. En werkt JOGG nauw samen met bovengenoemde (kennis)partners voor zowel de wetenschappelijke doorontwikkeling, als ook implementatie. </a:t>
            </a:r>
            <a:endParaRPr lang="en-US" dirty="0">
              <a:latin typeface="Arial" panose="020B0604020202020204" pitchFamily="34" charset="0"/>
              <a:cs typeface="Arial" panose="020B0604020202020204" pitchFamily="34" charset="0"/>
            </a:endParaRPr>
          </a:p>
          <a:p>
            <a:pPr>
              <a:lnSpc>
                <a:spcPct val="110000"/>
              </a:lnSpc>
            </a:pPr>
            <a:endParaRPr lang="nl-NL" dirty="0">
              <a:latin typeface="Arial" panose="020B0604020202020204" pitchFamily="34" charset="0"/>
              <a:cs typeface="Arial" panose="020B0604020202020204" pitchFamily="34" charset="0"/>
            </a:endParaRPr>
          </a:p>
          <a:p>
            <a:pPr>
              <a:lnSpc>
                <a:spcPct val="110000"/>
              </a:lnSpc>
            </a:pPr>
            <a:r>
              <a:rPr lang="nl-NL" dirty="0">
                <a:latin typeface="Arial" panose="020B0604020202020204" pitchFamily="34" charset="0"/>
                <a:cs typeface="Arial" panose="020B0604020202020204" pitchFamily="34" charset="0"/>
              </a:rPr>
              <a:t>Bij de netwerkaanpak Kind naar Gezonder Gewicht staan het kind en de samenwerking tussen het zorg- en sociaal domein centraal. Overgewicht of obesitas is aanleiding om in gesprek te gaan. Vanuit daar kijken we naar achterliggende oorzaken, de huidige situatie en ondersteuning van het kind en gezin. Vaak staan onderliggende problemen een gezonde leefstijl in de weg. Denk bijvoorbeeld aan psychische en psychosociale factoren of problemen in het gezin als gevolg van schulden of werkloosheid. Voor een duurzame verandering is daarom meer nodig dan alleen ondersteuning gericht op voeding, beweging en slaap.</a:t>
            </a:r>
            <a:endParaRPr lang="en-US" dirty="0">
              <a:latin typeface="Arial" panose="020B0604020202020204" pitchFamily="34" charset="0"/>
              <a:cs typeface="Arial" panose="020B0604020202020204" pitchFamily="34" charset="0"/>
            </a:endParaRPr>
          </a:p>
          <a:p>
            <a:pPr>
              <a:lnSpc>
                <a:spcPct val="110000"/>
              </a:lnSpc>
            </a:pPr>
            <a:endParaRPr lang="nl-NL" dirty="0">
              <a:latin typeface="Arial" panose="020B0604020202020204" pitchFamily="34" charset="0"/>
              <a:cs typeface="Arial" panose="020B0604020202020204" pitchFamily="34" charset="0"/>
            </a:endParaRPr>
          </a:p>
          <a:p>
            <a:pPr>
              <a:lnSpc>
                <a:spcPct val="110000"/>
              </a:lnSpc>
            </a:pPr>
            <a:r>
              <a:rPr lang="nl-NL" b="1" dirty="0">
                <a:latin typeface="Arial" panose="020B0604020202020204" pitchFamily="34" charset="0"/>
                <a:cs typeface="Arial" panose="020B0604020202020204" pitchFamily="34" charset="0"/>
              </a:rPr>
              <a:t>Hoe werkt het?</a:t>
            </a:r>
            <a:endParaRPr lang="nl-NL" dirty="0">
              <a:latin typeface="Arial" panose="020B0604020202020204" pitchFamily="34" charset="0"/>
              <a:cs typeface="Arial" panose="020B0604020202020204" pitchFamily="34" charset="0"/>
            </a:endParaRPr>
          </a:p>
          <a:p>
            <a:pPr>
              <a:lnSpc>
                <a:spcPct val="110000"/>
              </a:lnSpc>
            </a:pPr>
            <a:r>
              <a:rPr lang="nl-NL" dirty="0">
                <a:latin typeface="Arial" panose="020B0604020202020204" pitchFamily="34" charset="0"/>
                <a:cs typeface="Arial" panose="020B0604020202020204" pitchFamily="34" charset="0"/>
              </a:rPr>
              <a:t>Twee belangrijke sleutelfiguren binnen de aanpak Kind naar Gezonder Gewicht zijn de projectleider en de centrale zorgverlener. De projectleider is verantwoordelijk voor de ontwikkeling en implementatie van de aanpak in de gemeente. De centrale zorgverlener bouwt een sterke vertrouwensband op met het kind en gezin, en is een spin in het web van de professionals.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12</a:t>
            </a:fld>
            <a:endParaRPr lang="nl-NL"/>
          </a:p>
        </p:txBody>
      </p:sp>
    </p:spTree>
    <p:extLst>
      <p:ext uri="{BB962C8B-B14F-4D97-AF65-F5344CB8AC3E}">
        <p14:creationId xmlns:p14="http://schemas.microsoft.com/office/powerpoint/2010/main" val="2359140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panose="020B0604020202020204" pitchFamily="34" charset="0"/>
                <a:cs typeface="Arial" panose="020B0604020202020204" pitchFamily="34" charset="0"/>
              </a:rPr>
              <a:t>Overgewicht is een complex probleem, omdat het meestal wordt veroorzaakt door meerdere factoren die elkaar negatief kunnen versterken. </a:t>
            </a:r>
            <a:endParaRPr lang="en-US"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De noodzakelijke oplossingen reiken daarom verder dan alleen voeding en beweging. Aandacht voor onder psychosociale factoren, maatschappelijke participatie, kwaliteit van leven en het welbevinden van het kind en het gezin is tevens van belang;</a:t>
            </a:r>
            <a:endParaRPr lang="en-US"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r>
              <a:rPr lang="nl-NL" b="1" dirty="0">
                <a:latin typeface="Arial" panose="020B0604020202020204" pitchFamily="34" charset="0"/>
                <a:cs typeface="Arial" panose="020B0604020202020204" pitchFamily="34" charset="0"/>
              </a:rPr>
              <a:t>Passende ondersteuning en zorg voor kinderen met overgewicht of obesitas.</a:t>
            </a:r>
            <a:r>
              <a:rPr lang="nl-NL" dirty="0">
                <a:latin typeface="Arial" panose="020B0604020202020204" pitchFamily="34" charset="0"/>
                <a:cs typeface="Arial" panose="020B0604020202020204" pitchFamily="34" charset="0"/>
              </a:rPr>
              <a:t> Bij de aanpak Kind naar Gezonder Gewicht wordt met een brede blik gekeken naar de ondersteuning bij overgewicht en staat de verbinding tussen het zorg- en sociaal domein centraal. Bij kinderen met overgewicht, en de gezinnen waarin zij opgroeien, wordt een gezonde leefstijl vaak in de weg gestaan door onderliggende problemen. Denk aan schulden of werkloosheid, problemen in de familie of pesterijen op school. Voor een duurzame verandering is daarom meer nodig dan alleen ondersteuning gericht op een gezonde leefstijl, maar ook op de onderliggende sociale problemen. </a:t>
            </a:r>
            <a:r>
              <a:rPr lang="nl-NL" dirty="0">
                <a:solidFill>
                  <a:schemeClr val="accent1"/>
                </a:solidFill>
                <a:latin typeface="Arial" panose="020B0604020202020204" pitchFamily="34" charset="0"/>
                <a:cs typeface="Arial" panose="020B0604020202020204" pitchFamily="34" charset="0"/>
              </a:rPr>
              <a:t>Dit vraagt om tijd, waarbij je naast zorg en ondersteuning ook inzet op het versterken van eigen regie van het gezin.  </a:t>
            </a:r>
            <a:endParaRPr lang="en-US" dirty="0">
              <a:solidFill>
                <a:schemeClr val="accent1"/>
              </a:solidFill>
              <a:latin typeface="Arial" panose="020B0604020202020204" pitchFamily="34" charset="0"/>
              <a:cs typeface="Arial" panose="020B0604020202020204" pitchFamily="34" charset="0"/>
            </a:endParaRPr>
          </a:p>
          <a:p>
            <a:endParaRPr lang="en-US" dirty="0">
              <a:solidFill>
                <a:schemeClr val="accent1"/>
              </a:solidFill>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Wat maakt dat kind overgewicht heeft? Leefstijl heeft daar direct invloed op. Naast voeding, beweging is ook slaap een belangrijke leefstijlfactor (bovenaan het plaatje).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Het leefstijlgedrag wordt beïnvloed door heel veel andere factoren, zoals factoren ter bevordering van de motivatie: </a:t>
            </a:r>
            <a:endParaRPr lang="en-US" dirty="0">
              <a:latin typeface="Arial" panose="020B0604020202020204" pitchFamily="34" charset="0"/>
              <a:cs typeface="Arial" panose="020B0604020202020204" pitchFamily="34" charset="0"/>
            </a:endParaRPr>
          </a:p>
          <a:p>
            <a:pPr marL="171450" indent="-171450">
              <a:buFont typeface="Arial,Sans-Serif"/>
              <a:buChar char="-"/>
            </a:pPr>
            <a:r>
              <a:rPr lang="nl-NL" dirty="0">
                <a:latin typeface="Arial" panose="020B0604020202020204" pitchFamily="34" charset="0"/>
                <a:cs typeface="Arial" panose="020B0604020202020204" pitchFamily="34" charset="0"/>
              </a:rPr>
              <a:t>het zelf kunnen bepalen (autonomie),  </a:t>
            </a:r>
            <a:r>
              <a:rPr lang="nl-NL" i="1" dirty="0">
                <a:latin typeface="Arial" panose="020B0604020202020204" pitchFamily="34" charset="0"/>
                <a:cs typeface="Arial" panose="020B0604020202020204" pitchFamily="34" charset="0"/>
              </a:rPr>
              <a:t>(een ander die aangeeft wat het gezin moet doen werkt demotiverend. Zelf bepalen en aangeven wat jij nodig hebt als gezin (met hulp) werkt motiverend) </a:t>
            </a:r>
            <a:endParaRPr lang="en-US" dirty="0">
              <a:latin typeface="Arial" panose="020B0604020202020204" pitchFamily="34" charset="0"/>
              <a:cs typeface="Arial" panose="020B0604020202020204" pitchFamily="34" charset="0"/>
            </a:endParaRPr>
          </a:p>
          <a:p>
            <a:pPr marL="171450" indent="-171450">
              <a:buFont typeface="Arial,Sans-Serif"/>
              <a:buChar char="-"/>
            </a:pPr>
            <a:r>
              <a:rPr lang="nl-NL" dirty="0">
                <a:latin typeface="Arial" panose="020B0604020202020204" pitchFamily="34" charset="0"/>
                <a:cs typeface="Arial" panose="020B0604020202020204" pitchFamily="34" charset="0"/>
              </a:rPr>
              <a:t>de competenties (kennis en kunde), </a:t>
            </a:r>
            <a:endParaRPr lang="en-US" dirty="0">
              <a:latin typeface="Arial" panose="020B0604020202020204" pitchFamily="34" charset="0"/>
              <a:cs typeface="Arial" panose="020B0604020202020204" pitchFamily="34" charset="0"/>
            </a:endParaRPr>
          </a:p>
          <a:p>
            <a:pPr marL="171450" indent="-171450">
              <a:buFont typeface="Arial,Sans-Serif"/>
              <a:buChar char="-"/>
            </a:pPr>
            <a:r>
              <a:rPr lang="nl-NL" dirty="0">
                <a:latin typeface="Arial" panose="020B0604020202020204" pitchFamily="34" charset="0"/>
                <a:cs typeface="Arial" panose="020B0604020202020204" pitchFamily="34" charset="0"/>
              </a:rPr>
              <a:t>en de steun die gevoeld wordt/ de verbondenheid met belangrijke personen uit de omgeving </a:t>
            </a:r>
            <a:r>
              <a:rPr lang="nl-NL" i="1" dirty="0">
                <a:latin typeface="Arial" panose="020B0604020202020204" pitchFamily="34" charset="0"/>
                <a:cs typeface="Arial" panose="020B0604020202020204" pitchFamily="34" charset="0"/>
              </a:rPr>
              <a:t>(zoals een oma die het kind niet ondertussen blijft verwennen met snoepgoed, maar samen buiten gaat spelen).</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maar ook de kenmerken van kind en gezin zijn van invloed: </a:t>
            </a:r>
            <a:endParaRPr lang="en-US" dirty="0">
              <a:latin typeface="Arial" panose="020B0604020202020204" pitchFamily="34" charset="0"/>
              <a:cs typeface="Arial" panose="020B0604020202020204" pitchFamily="34" charset="0"/>
            </a:endParaRPr>
          </a:p>
          <a:p>
            <a:r>
              <a:rPr lang="nl-NL" i="1" dirty="0">
                <a:latin typeface="Arial" panose="020B0604020202020204" pitchFamily="34" charset="0"/>
                <a:cs typeface="Arial" panose="020B0604020202020204" pitchFamily="34" charset="0"/>
              </a:rPr>
              <a:t>Denk aan de vader zonder baan met geldzorgen waardoor er veel stress is in het gezin of moeder die vanwege depressiviteit niet in staat is om goed voor haar kinderen te zorgen. Het is dus belangrijk om na te gaan wat er allemaal speelt in het gezin.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In de slide worden andere voorbeelden/ indicatoren genoemd </a:t>
            </a:r>
            <a:endParaRPr lang="en-US" dirty="0">
              <a:latin typeface="Arial" panose="020B0604020202020204" pitchFamily="34" charset="0"/>
              <a:cs typeface="Arial" panose="020B0604020202020204" pitchFamily="34" charset="0"/>
            </a:endParaRPr>
          </a:p>
          <a:p>
            <a:pPr marL="171450" indent="-171450">
              <a:buFont typeface="Arial,Sans-Serif"/>
              <a:buChar char="-"/>
            </a:pPr>
            <a:r>
              <a:rPr lang="nl-NL" dirty="0">
                <a:latin typeface="Arial" panose="020B0604020202020204" pitchFamily="34" charset="0"/>
                <a:cs typeface="Arial" panose="020B0604020202020204" pitchFamily="34" charset="0"/>
              </a:rPr>
              <a:t>Naast lichamelijke/medische factoren kunnen er ook problemen zijn op:</a:t>
            </a:r>
            <a:endParaRPr lang="en-US" dirty="0">
              <a:latin typeface="Arial" panose="020B0604020202020204" pitchFamily="34" charset="0"/>
              <a:cs typeface="Arial" panose="020B0604020202020204" pitchFamily="34" charset="0"/>
            </a:endParaRPr>
          </a:p>
          <a:p>
            <a:pPr marL="171450" indent="-171450">
              <a:buFont typeface="Arial,Sans-Serif"/>
              <a:buChar char="-"/>
            </a:pPr>
            <a:r>
              <a:rPr lang="nl-NL" dirty="0">
                <a:latin typeface="Arial" panose="020B0604020202020204" pitchFamily="34" charset="0"/>
                <a:cs typeface="Arial" panose="020B0604020202020204" pitchFamily="34" charset="0"/>
              </a:rPr>
              <a:t>psychisch vlak </a:t>
            </a:r>
            <a:endParaRPr lang="en-US" dirty="0">
              <a:latin typeface="Arial" panose="020B0604020202020204" pitchFamily="34" charset="0"/>
              <a:cs typeface="Arial" panose="020B0604020202020204" pitchFamily="34" charset="0"/>
            </a:endParaRPr>
          </a:p>
          <a:p>
            <a:pPr marL="171450" indent="-171450">
              <a:buFont typeface="Arial,Sans-Serif"/>
              <a:buChar char="-"/>
            </a:pPr>
            <a:r>
              <a:rPr lang="nl-NL" dirty="0">
                <a:latin typeface="Arial" panose="020B0604020202020204" pitchFamily="34" charset="0"/>
                <a:cs typeface="Arial" panose="020B0604020202020204" pitchFamily="34" charset="0"/>
              </a:rPr>
              <a:t>of op gebied van sociale participatie. </a:t>
            </a:r>
            <a:endParaRPr lang="en-US" dirty="0">
              <a:latin typeface="Arial" panose="020B0604020202020204" pitchFamily="34" charset="0"/>
              <a:cs typeface="Arial" panose="020B0604020202020204" pitchFamily="34" charset="0"/>
            </a:endParaRPr>
          </a:p>
          <a:p>
            <a:pPr marL="171450" indent="-171450">
              <a:buFont typeface="Arial,Sans-Serif"/>
              <a:buChar char="-"/>
            </a:pPr>
            <a:r>
              <a:rPr lang="nl-NL" dirty="0">
                <a:latin typeface="Arial" panose="020B0604020202020204" pitchFamily="34" charset="0"/>
                <a:cs typeface="Arial" panose="020B0604020202020204" pitchFamily="34" charset="0"/>
              </a:rPr>
              <a:t>Maar ook problematiek bij andere gezinsleden, </a:t>
            </a:r>
            <a:endParaRPr lang="en-US" dirty="0">
              <a:latin typeface="Arial" panose="020B0604020202020204" pitchFamily="34" charset="0"/>
              <a:cs typeface="Arial" panose="020B0604020202020204" pitchFamily="34" charset="0"/>
            </a:endParaRPr>
          </a:p>
          <a:p>
            <a:pPr marL="171450" indent="-171450">
              <a:buFont typeface="Arial,Sans-Serif"/>
              <a:buChar char="-"/>
            </a:pPr>
            <a:r>
              <a:rPr lang="nl-NL" dirty="0">
                <a:latin typeface="Arial" panose="020B0604020202020204" pitchFamily="34" charset="0"/>
                <a:cs typeface="Arial" panose="020B0604020202020204" pitchFamily="34" charset="0"/>
              </a:rPr>
              <a:t>beperkte ouderschapsvaardigheden </a:t>
            </a:r>
            <a:endParaRPr lang="en-US" dirty="0">
              <a:latin typeface="Arial" panose="020B0604020202020204" pitchFamily="34" charset="0"/>
              <a:cs typeface="Arial" panose="020B0604020202020204" pitchFamily="34" charset="0"/>
            </a:endParaRPr>
          </a:p>
          <a:p>
            <a:pPr marL="171450" indent="-171450">
              <a:buFont typeface="Arial,Sans-Serif"/>
              <a:buChar char="-"/>
            </a:pPr>
            <a:r>
              <a:rPr lang="nl-NL" dirty="0">
                <a:latin typeface="Arial" panose="020B0604020202020204" pitchFamily="34" charset="0"/>
                <a:cs typeface="Arial" panose="020B0604020202020204" pitchFamily="34" charset="0"/>
              </a:rPr>
              <a:t>of een ontregelende gezinsdynamiek kunnen het leefstijlgedrag beïnvloeden. </a:t>
            </a:r>
            <a:endParaRPr lang="en-US" dirty="0">
              <a:latin typeface="Arial" panose="020B0604020202020204" pitchFamily="34" charset="0"/>
              <a:cs typeface="Arial" panose="020B0604020202020204" pitchFamily="34" charset="0"/>
            </a:endParaRPr>
          </a:p>
          <a:p>
            <a:pPr marL="171450" indent="-171450">
              <a:buFont typeface="Arial,Sans-Serif"/>
              <a:buChar char="-"/>
            </a:pPr>
            <a:endParaRPr lang="nl-NL"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13</a:t>
            </a:fld>
            <a:endParaRPr lang="nl-NL"/>
          </a:p>
        </p:txBody>
      </p:sp>
    </p:spTree>
    <p:extLst>
      <p:ext uri="{BB962C8B-B14F-4D97-AF65-F5344CB8AC3E}">
        <p14:creationId xmlns:p14="http://schemas.microsoft.com/office/powerpoint/2010/main" val="3636888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latin typeface="Arial" panose="020B0604020202020204" pitchFamily="34" charset="0"/>
                <a:cs typeface="Arial" panose="020B0604020202020204" pitchFamily="34" charset="0"/>
              </a:rPr>
              <a:t>De aanpak: </a:t>
            </a:r>
            <a:r>
              <a:rPr lang="nl-NL" dirty="0">
                <a:latin typeface="Arial" panose="020B0604020202020204" pitchFamily="34" charset="0"/>
                <a:cs typeface="Arial" panose="020B0604020202020204" pitchFamily="34" charset="0"/>
              </a:rPr>
              <a:t>Het jeugdhulp- en gezondheidsbeleid en de wijze van organiseren, verschilt per gemeente. Samen verkennen we wat nodig is om Kind naar Gezonder Gewicht lokaal te implementeren én of bestaande netwerken en structuren kunnen worden benut. Deze netwerkaanpak vereist een sterke projectorganisatie. De gemeente is de opdrachtgever en stelt een projectleider aan. Met partners uit het zorg- en sociaal domein vormen zij het </a:t>
            </a:r>
            <a:r>
              <a:rPr lang="nl-NL" dirty="0" err="1">
                <a:latin typeface="Arial" panose="020B0604020202020204" pitchFamily="34" charset="0"/>
                <a:cs typeface="Arial" panose="020B0604020202020204" pitchFamily="34" charset="0"/>
              </a:rPr>
              <a:t>werknet</a:t>
            </a:r>
            <a:r>
              <a:rPr lang="nl-NL" dirty="0">
                <a:latin typeface="Arial" panose="020B0604020202020204" pitchFamily="34" charset="0"/>
                <a:cs typeface="Arial" panose="020B0604020202020204" pitchFamily="34" charset="0"/>
              </a:rPr>
              <a:t>, waarbinnen ook de rol van centrale zorgverlener wordt belegd.</a:t>
            </a: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14</a:t>
            </a:fld>
            <a:endParaRPr lang="nl-NL"/>
          </a:p>
        </p:txBody>
      </p:sp>
    </p:spTree>
    <p:extLst>
      <p:ext uri="{BB962C8B-B14F-4D97-AF65-F5344CB8AC3E}">
        <p14:creationId xmlns:p14="http://schemas.microsoft.com/office/powerpoint/2010/main" val="3885760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15</a:t>
            </a:fld>
            <a:endParaRPr lang="nl-NL"/>
          </a:p>
        </p:txBody>
      </p:sp>
    </p:spTree>
    <p:extLst>
      <p:ext uri="{BB962C8B-B14F-4D97-AF65-F5344CB8AC3E}">
        <p14:creationId xmlns:p14="http://schemas.microsoft.com/office/powerpoint/2010/main" val="1584791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r>
              <a:rPr lang="nl-NL" dirty="0">
                <a:latin typeface="Arial" panose="020B0604020202020204" pitchFamily="34" charset="0"/>
                <a:cs typeface="Arial" panose="020B0604020202020204" pitchFamily="34" charset="0"/>
              </a:rPr>
              <a:t>De projectleider is als eerste aan zet om de netwerkvorming op bestuurlijk-, management- en uitvoerend niveau te coördineren. Met als doel? Een goed functionerende netwerkaanpak voor kinderen met overgewicht. Zij/hij werkt daarin nauw samen met beleidsadviseurs van Jeugd en/of Gezondheid. Het netwerk begint dus al binnen de eigen gemeente en is fundamenteel voor de vervolgstappen van de implementatie.</a:t>
            </a:r>
            <a:endParaRPr lang="en-US" dirty="0">
              <a:latin typeface="Arial" panose="020B0604020202020204" pitchFamily="34" charset="0"/>
              <a:cs typeface="Arial" panose="020B0604020202020204" pitchFamily="34" charset="0"/>
            </a:endParaRPr>
          </a:p>
          <a:p>
            <a:pPr>
              <a:lnSpc>
                <a:spcPct val="110000"/>
              </a:lnSpc>
            </a:pPr>
            <a:endParaRPr lang="en-US" dirty="0">
              <a:latin typeface="Arial" panose="020B0604020202020204" pitchFamily="34" charset="0"/>
              <a:cs typeface="Arial" panose="020B0604020202020204" pitchFamily="34" charset="0"/>
            </a:endParaRPr>
          </a:p>
          <a:p>
            <a:r>
              <a:rPr lang="nl-NL" b="0" i="0" u="none" strike="noStrike" dirty="0">
                <a:solidFill>
                  <a:srgbClr val="000000"/>
                </a:solidFill>
                <a:effectLst/>
                <a:latin typeface="Arial" panose="020B0604020202020204" pitchFamily="34" charset="0"/>
                <a:cs typeface="Arial" panose="020B0604020202020204" pitchFamily="34" charset="0"/>
              </a:rPr>
              <a:t>Zie link naar profielschets </a:t>
            </a:r>
            <a:r>
              <a:rPr lang="nl-NL" b="0" i="0" u="none" strike="noStrike" dirty="0" err="1">
                <a:solidFill>
                  <a:srgbClr val="000000"/>
                </a:solidFill>
                <a:effectLst/>
                <a:latin typeface="Arial" panose="020B0604020202020204" pitchFamily="34" charset="0"/>
                <a:cs typeface="Arial" panose="020B0604020202020204" pitchFamily="34" charset="0"/>
              </a:rPr>
              <a:t>erprojectleider</a:t>
            </a:r>
            <a:r>
              <a:rPr lang="nl-NL" b="0" i="0" u="none" strike="noStrike" dirty="0">
                <a:solidFill>
                  <a:srgbClr val="000000"/>
                </a:solidFill>
                <a:effectLst/>
                <a:latin typeface="Arial" panose="020B0604020202020204" pitchFamily="34" charset="0"/>
                <a:cs typeface="Arial" panose="020B0604020202020204" pitchFamily="34" charset="0"/>
              </a:rPr>
              <a:t> </a:t>
            </a:r>
            <a:r>
              <a:rPr lang="nl-NL" b="0" i="0" u="none" strike="noStrike" dirty="0" err="1">
                <a:solidFill>
                  <a:srgbClr val="000000"/>
                </a:solidFill>
                <a:effectLst/>
                <a:latin typeface="Arial" panose="020B0604020202020204" pitchFamily="34" charset="0"/>
                <a:cs typeface="Arial" panose="020B0604020202020204" pitchFamily="34" charset="0"/>
              </a:rPr>
              <a:t>KnGG</a:t>
            </a:r>
            <a:r>
              <a:rPr lang="nl-NL" b="0" i="0" u="none" strike="noStrike" dirty="0">
                <a:solidFill>
                  <a:srgbClr val="000000"/>
                </a:solidFill>
                <a:effectLst/>
                <a:latin typeface="Arial" panose="020B0604020202020204" pitchFamily="34" charset="0"/>
                <a:cs typeface="Arial" panose="020B0604020202020204" pitchFamily="34" charset="0"/>
              </a:rPr>
              <a:t>: </a:t>
            </a:r>
            <a:r>
              <a:rPr lang="nl-NL" b="0" i="0" u="sng" dirty="0">
                <a:solidFill>
                  <a:srgbClr val="0563C1"/>
                </a:solidFill>
                <a:effectLst/>
                <a:latin typeface="Arial" panose="020B0604020202020204" pitchFamily="34" charset="0"/>
                <a:cs typeface="Arial" panose="020B0604020202020204" pitchFamily="34" charset="0"/>
                <a:hlinkClick r:id="rId3"/>
              </a:rPr>
              <a:t>profielschets-projectleider.pdf</a:t>
            </a:r>
            <a:r>
              <a:rPr lang="nl-NL" b="0" i="0" u="none" strike="noStrike" dirty="0">
                <a:solidFill>
                  <a:srgbClr val="000000"/>
                </a:solidFill>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16</a:t>
            </a:fld>
            <a:endParaRPr lang="nl-NL"/>
          </a:p>
        </p:txBody>
      </p:sp>
    </p:spTree>
    <p:extLst>
      <p:ext uri="{BB962C8B-B14F-4D97-AF65-F5344CB8AC3E}">
        <p14:creationId xmlns:p14="http://schemas.microsoft.com/office/powerpoint/2010/main" val="1372683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200" b="1" i="0" u="none" strike="noStrike" dirty="0">
                <a:solidFill>
                  <a:srgbClr val="000000"/>
                </a:solidFill>
                <a:effectLst/>
                <a:latin typeface="Arial" panose="020B0604020202020204" pitchFamily="34" charset="0"/>
                <a:cs typeface="Arial" panose="020B0604020202020204" pitchFamily="34" charset="0"/>
              </a:rPr>
              <a:t>Reguliere taken concreet:</a:t>
            </a:r>
          </a:p>
          <a:p>
            <a:pPr algn="l">
              <a:buFont typeface="Arial" panose="020B0604020202020204" pitchFamily="34" charset="0"/>
              <a:buChar char="•"/>
            </a:pPr>
            <a:r>
              <a:rPr lang="nl-NL" sz="1200" b="0" i="0" u="none" strike="noStrike" dirty="0">
                <a:solidFill>
                  <a:srgbClr val="000000"/>
                </a:solidFill>
                <a:effectLst/>
                <a:latin typeface="Arial" panose="020B0604020202020204" pitchFamily="34" charset="0"/>
                <a:cs typeface="Arial" panose="020B0604020202020204" pitchFamily="34" charset="0"/>
              </a:rPr>
              <a:t>Het in kaart brengen en verbinden van het lokale netwerk aan de aanpak Kind naar Gezonder Gewicht;</a:t>
            </a:r>
          </a:p>
          <a:p>
            <a:pPr algn="l">
              <a:buFont typeface="Arial" panose="020B0604020202020204" pitchFamily="34" charset="0"/>
              <a:buChar char="•"/>
            </a:pPr>
            <a:r>
              <a:rPr lang="nl-NL" sz="1200" b="0" i="0" u="none" strike="noStrike" dirty="0">
                <a:solidFill>
                  <a:srgbClr val="000000"/>
                </a:solidFill>
                <a:effectLst/>
                <a:latin typeface="Arial" panose="020B0604020202020204" pitchFamily="34" charset="0"/>
                <a:cs typeface="Arial" panose="020B0604020202020204" pitchFamily="34" charset="0"/>
              </a:rPr>
              <a:t>Het organiseren van bijeenkomsten met lokale stakeholders/ketenpartners;</a:t>
            </a:r>
          </a:p>
          <a:p>
            <a:pPr algn="l">
              <a:buFont typeface="Arial" panose="020B0604020202020204" pitchFamily="34" charset="0"/>
              <a:buChar char="•"/>
            </a:pPr>
            <a:r>
              <a:rPr lang="nl-NL" sz="1200" b="0" i="0" u="none" strike="noStrike" dirty="0">
                <a:solidFill>
                  <a:srgbClr val="000000"/>
                </a:solidFill>
                <a:effectLst/>
                <a:latin typeface="Arial" panose="020B0604020202020204" pitchFamily="34" charset="0"/>
                <a:cs typeface="Arial" panose="020B0604020202020204" pitchFamily="34" charset="0"/>
              </a:rPr>
              <a:t>Blijvend enthousiasmeren van het netwerk, het net ophalen over het proces van bijvoorbeeld samenwerking, toeleiding en doorverwijzing en hier vervolg aan geven waar nodig;</a:t>
            </a:r>
          </a:p>
          <a:p>
            <a:pPr algn="l">
              <a:buFont typeface="Arial" panose="020B0604020202020204" pitchFamily="34" charset="0"/>
              <a:buChar char="•"/>
            </a:pPr>
            <a:r>
              <a:rPr lang="nl-NL" sz="1200" b="0" i="0" u="none" strike="noStrike" dirty="0">
                <a:solidFill>
                  <a:srgbClr val="000000"/>
                </a:solidFill>
                <a:effectLst/>
                <a:latin typeface="Arial" panose="020B0604020202020204" pitchFamily="34" charset="0"/>
                <a:cs typeface="Arial" panose="020B0604020202020204" pitchFamily="34" charset="0"/>
              </a:rPr>
              <a:t>Vormgeven en uitvoeren van het lokale plan van aanpak;</a:t>
            </a:r>
          </a:p>
          <a:p>
            <a:pPr algn="l">
              <a:buFont typeface="Arial" panose="020B0604020202020204" pitchFamily="34" charset="0"/>
              <a:buChar char="•"/>
            </a:pPr>
            <a:r>
              <a:rPr lang="nl-NL" sz="1200" b="0" i="0" u="none" strike="noStrike" dirty="0">
                <a:solidFill>
                  <a:srgbClr val="000000"/>
                </a:solidFill>
                <a:effectLst/>
                <a:latin typeface="Arial" panose="020B0604020202020204" pitchFamily="34" charset="0"/>
                <a:cs typeface="Arial" panose="020B0604020202020204" pitchFamily="34" charset="0"/>
              </a:rPr>
              <a:t>Borgen van de aanpak in lokale setting (o.a. adviseren over borging van de centrale zorgverlener binnen de betreffende organisatie); </a:t>
            </a:r>
          </a:p>
          <a:p>
            <a:pPr algn="l">
              <a:buFont typeface="Arial" panose="020B0604020202020204" pitchFamily="34" charset="0"/>
              <a:buChar char="•"/>
            </a:pPr>
            <a:r>
              <a:rPr lang="nl-NL" sz="1200" b="0" i="0" u="none" strike="noStrike" dirty="0">
                <a:solidFill>
                  <a:srgbClr val="000000"/>
                </a:solidFill>
                <a:effectLst/>
                <a:latin typeface="Arial" panose="020B0604020202020204" pitchFamily="34" charset="0"/>
                <a:cs typeface="Arial" panose="020B0604020202020204" pitchFamily="34" charset="0"/>
              </a:rPr>
              <a:t>Aanspreekpunt voor dagelijkse vragen van centrale zorgverleners en netwerkpartners binnen de gemeente (op inhoud en proces);</a:t>
            </a:r>
          </a:p>
          <a:p>
            <a:pPr algn="l">
              <a:buFont typeface="Arial" panose="020B0604020202020204" pitchFamily="34" charset="0"/>
              <a:buChar char="•"/>
            </a:pPr>
            <a:r>
              <a:rPr lang="nl-NL" sz="1200" b="0" i="0" u="none" strike="noStrike" dirty="0">
                <a:solidFill>
                  <a:srgbClr val="000000"/>
                </a:solidFill>
                <a:effectLst/>
                <a:latin typeface="Arial" panose="020B0604020202020204" pitchFamily="34" charset="0"/>
                <a:cs typeface="Arial" panose="020B0604020202020204" pitchFamily="34" charset="0"/>
              </a:rPr>
              <a:t>Periodieke afstemming met regio-coördinator over de voortgang van Kind naar Gezonder Gewicht;</a:t>
            </a:r>
          </a:p>
          <a:p>
            <a:pPr algn="l">
              <a:buFont typeface="Arial" panose="020B0604020202020204" pitchFamily="34" charset="0"/>
              <a:buChar char="•"/>
            </a:pPr>
            <a:r>
              <a:rPr lang="nl-NL" sz="1200" b="0" i="0" u="none" strike="noStrike" dirty="0">
                <a:solidFill>
                  <a:srgbClr val="000000"/>
                </a:solidFill>
                <a:effectLst/>
                <a:latin typeface="Arial" panose="020B0604020202020204" pitchFamily="34" charset="0"/>
                <a:cs typeface="Arial" panose="020B0604020202020204" pitchFamily="34" charset="0"/>
              </a:rPr>
              <a:t>Voeden van de regio-coördinator ten behoeve van de gesprekken met lokale gemeenten over inkoop, voortgang en rapportage over de aanpak Kind naar Gezonder Gewicht. Indien gewenst kan de lokale projectleider aansluiten bij een gemeentelijk overleg hierover;</a:t>
            </a:r>
          </a:p>
          <a:p>
            <a:pPr algn="l">
              <a:buFont typeface="Arial" panose="020B0604020202020204" pitchFamily="34" charset="0"/>
              <a:buChar char="•"/>
            </a:pPr>
            <a:r>
              <a:rPr lang="nl-NL" sz="1200" b="0" i="0" u="none" strike="noStrike" dirty="0">
                <a:solidFill>
                  <a:srgbClr val="000000"/>
                </a:solidFill>
                <a:effectLst/>
                <a:latin typeface="Arial" panose="020B0604020202020204" pitchFamily="34" charset="0"/>
                <a:cs typeface="Arial" panose="020B0604020202020204" pitchFamily="34" charset="0"/>
              </a:rPr>
              <a:t>Voeden van regio-coördinator met betrekking tot signaleren van lokale behoeften en knelpunten m.b.t. de implementatie van de aanpak.</a:t>
            </a:r>
          </a:p>
          <a:p>
            <a:pPr algn="l">
              <a:buFont typeface="Arial" panose="020B0604020202020204" pitchFamily="34" charset="0"/>
              <a:buChar char="•"/>
            </a:pPr>
            <a:r>
              <a:rPr lang="nl-NL" sz="1200" b="0" i="0" u="none" strike="noStrike" dirty="0">
                <a:solidFill>
                  <a:srgbClr val="000000"/>
                </a:solidFill>
                <a:effectLst/>
                <a:latin typeface="Arial" panose="020B0604020202020204" pitchFamily="34" charset="0"/>
                <a:cs typeface="Arial" panose="020B0604020202020204" pitchFamily="34" charset="0"/>
              </a:rPr>
              <a:t>Positionering centrale zorgverlener en/of kinderleefstijlcoach: Dit is afhankelijk wat er op regionaal niveau al gebeurt. Soms wordt dit regionaal ingeregeld met de betreffende organisaties (JGZ/GGD, CJG bijvoorbeeld). Maar wanneer een gemeente een andere keuze wilt maken dan wat er regionaal wordt afgesproken, dan kan de individuele gemeente dit zelf in gang zetten.</a:t>
            </a:r>
          </a:p>
          <a:p>
            <a:pPr algn="l"/>
            <a:r>
              <a:rPr lang="nl-NL" sz="1200" b="0" i="0" u="none" strike="noStrike" dirty="0">
                <a:solidFill>
                  <a:srgbClr val="000000"/>
                </a:solidFill>
                <a:effectLst/>
                <a:latin typeface="Arial" panose="020B0604020202020204" pitchFamily="34" charset="0"/>
                <a:cs typeface="Arial" panose="020B0604020202020204" pitchFamily="34" charset="0"/>
              </a:rPr>
              <a:t> </a:t>
            </a:r>
          </a:p>
          <a:p>
            <a:endParaRPr lang="nl-NL" sz="120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17</a:t>
            </a:fld>
            <a:endParaRPr lang="nl-NL"/>
          </a:p>
        </p:txBody>
      </p:sp>
    </p:spTree>
    <p:extLst>
      <p:ext uri="{BB962C8B-B14F-4D97-AF65-F5344CB8AC3E}">
        <p14:creationId xmlns:p14="http://schemas.microsoft.com/office/powerpoint/2010/main" val="2702135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panose="020B0604020202020204" pitchFamily="34" charset="0"/>
                <a:cs typeface="Arial" panose="020B0604020202020204" pitchFamily="34" charset="0"/>
              </a:rPr>
              <a:t>Zie voor meer informatie profielschets CZV:</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https://kindnaargezondergewicht.nl/media/pages/tools/competentieprofiel-centrale-zorgverlener/9a3ea783ee-1725525252/competentieprofiel-centrale-zorgverlener-kind-naar-gezonder-gewicht-versie-1.20.pdf</a:t>
            </a: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18</a:t>
            </a:fld>
            <a:endParaRPr lang="nl-NL"/>
          </a:p>
        </p:txBody>
      </p:sp>
    </p:spTree>
    <p:extLst>
      <p:ext uri="{BB962C8B-B14F-4D97-AF65-F5344CB8AC3E}">
        <p14:creationId xmlns:p14="http://schemas.microsoft.com/office/powerpoint/2010/main" val="1419703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19</a:t>
            </a:fld>
            <a:endParaRPr lang="nl-NL"/>
          </a:p>
        </p:txBody>
      </p:sp>
    </p:spTree>
    <p:extLst>
      <p:ext uri="{BB962C8B-B14F-4D97-AF65-F5344CB8AC3E}">
        <p14:creationId xmlns:p14="http://schemas.microsoft.com/office/powerpoint/2010/main" val="4078227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a:t>
            </a:fld>
            <a:endParaRPr lang="nl-NL"/>
          </a:p>
        </p:txBody>
      </p:sp>
    </p:spTree>
    <p:extLst>
      <p:ext uri="{BB962C8B-B14F-4D97-AF65-F5344CB8AC3E}">
        <p14:creationId xmlns:p14="http://schemas.microsoft.com/office/powerpoint/2010/main" val="2697010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panose="020B0604020202020204" pitchFamily="34" charset="0"/>
                <a:cs typeface="Arial" panose="020B0604020202020204" pitchFamily="34" charset="0"/>
              </a:rPr>
              <a:t>• De aanpak biedt een totaaltraject van begin (constateren van overgewicht) tot einde (zorgen dat het blijft werken); </a:t>
            </a:r>
          </a:p>
          <a:p>
            <a:r>
              <a:rPr lang="nl-NL" dirty="0">
                <a:latin typeface="Arial" panose="020B0604020202020204" pitchFamily="34" charset="0"/>
                <a:cs typeface="Arial" panose="020B0604020202020204" pitchFamily="34" charset="0"/>
              </a:rPr>
              <a:t>• Eén professional, in de rol van centrale zorgverlener, is vast aanspreekpunt en bouwt zo een vertrouwensrelatie op met het kind en het gezin. Tevens coördineert deze centrale zorgverlener de samenwerking tussen de betrokken professionals, het kind en gezin; </a:t>
            </a:r>
            <a:endParaRPr lang="en-US"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 Kind naar Gezonder Gewicht beoogt een </a:t>
            </a:r>
            <a:r>
              <a:rPr lang="nl-NL" dirty="0" err="1">
                <a:latin typeface="Arial" panose="020B0604020202020204" pitchFamily="34" charset="0"/>
                <a:cs typeface="Arial" panose="020B0604020202020204" pitchFamily="34" charset="0"/>
              </a:rPr>
              <a:t>domeinoverstijgende</a:t>
            </a:r>
            <a:r>
              <a:rPr lang="nl-NL" dirty="0">
                <a:latin typeface="Arial" panose="020B0604020202020204" pitchFamily="34" charset="0"/>
                <a:cs typeface="Arial" panose="020B0604020202020204" pitchFamily="34" charset="0"/>
              </a:rPr>
              <a:t> aanpak. Inzet van professionals uit verschillende domeinen is essentieel om een gezamenlijke aanpak te leveren die niet alleen de gezondheid van het kind verbetert, maar ook de kwaliteit van leven en de maatschappelijke participatie op korte en lange termijn; </a:t>
            </a:r>
            <a:endParaRPr lang="en-US"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r>
              <a:rPr lang="nl-NL" b="1" dirty="0">
                <a:latin typeface="Arial" panose="020B0604020202020204" pitchFamily="34" charset="0"/>
                <a:cs typeface="Arial" panose="020B0604020202020204" pitchFamily="34" charset="0"/>
              </a:rPr>
              <a:t>Hoe ziet dat er dan in de praktijk uit?</a:t>
            </a:r>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Er is één sleutelfiguur voor het gezin, dit is de centrale zorgverlener (CZV). Deze CZV is de vaste contactpersoon voor het kind en het gezin en heeft een coördinerende rol in alle zes de stappen van het proces. De CZV verwijst waar nodig door naar benodigde professionals in het zorg en sociaal domein en bepaalt steeds samen met het gezin waar aan gewerkt wordt. Er wordt toegewerkt naar een situatie waarbij de bijdrage van de professional steeds minder wordt (aan het begin veel en neemt vervolgens af in de afbeelding) en ouder en kind steeds meer zelf de regie hebben en autonoom worden in het werken aan/behouden van hun gezondere leefstijl. Er wordt uitgebreid ingegaan op wat er écht speelt binnen het gezin. En elke keer wordt in samenhang afgestemd welke hulp en in welke volgorde het gezin verder geholpen kan worden. </a:t>
            </a:r>
          </a:p>
          <a:p>
            <a:endParaRPr lang="nl-NL" dirty="0">
              <a:latin typeface="Arial" panose="020B0604020202020204" pitchFamily="34" charset="0"/>
              <a:cs typeface="Arial" panose="020B0604020202020204" pitchFamily="34" charset="0"/>
            </a:endParaRPr>
          </a:p>
          <a:p>
            <a:r>
              <a:rPr lang="nl-NL" b="1" dirty="0">
                <a:latin typeface="Arial" panose="020B0604020202020204" pitchFamily="34" charset="0"/>
                <a:cs typeface="Arial" panose="020B0604020202020204" pitchFamily="34" charset="0"/>
              </a:rPr>
              <a:t>Het proces</a:t>
            </a:r>
            <a:endParaRPr lang="en-US"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Kind naar Gezonder Gewicht is opgebouwd uit zes stappen, die het begeleidingstraject overzichtelijk en concreet maken. Bij iedere stap staat samenwerking centraal. Samenwerking met kind/gezin en samenwerking met betrokken partners uit sociaal en zorg domein. Naarmate het traject vordert neemt het aandeel van het gezin toe. Het streven is dat de grip op de leefstijl bij het kind en het gezin toeneemt. Daarmee komt een succesvolle duurzame gedragsverandering tot stand. </a:t>
            </a:r>
            <a:br>
              <a:rPr lang="nl-NL"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De stappen kennen een cyclisch proces. Soms ontstaan nieuwe inzichten, soms zijn er veranderingen in de omgeving of bij het kind. Een aantal processtappen worden op dat moment opnieuw doorlopen.</a:t>
            </a:r>
            <a:endParaRPr lang="en-US"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20</a:t>
            </a:fld>
            <a:endParaRPr lang="nl-NL"/>
          </a:p>
        </p:txBody>
      </p:sp>
    </p:spTree>
    <p:extLst>
      <p:ext uri="{BB962C8B-B14F-4D97-AF65-F5344CB8AC3E}">
        <p14:creationId xmlns:p14="http://schemas.microsoft.com/office/powerpoint/2010/main" val="2388900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21</a:t>
            </a:fld>
            <a:endParaRPr lang="nl-NL"/>
          </a:p>
        </p:txBody>
      </p:sp>
    </p:spTree>
    <p:extLst>
      <p:ext uri="{BB962C8B-B14F-4D97-AF65-F5344CB8AC3E}">
        <p14:creationId xmlns:p14="http://schemas.microsoft.com/office/powerpoint/2010/main" val="3844297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r>
              <a:rPr lang="nl-NL" dirty="0">
                <a:latin typeface="Arial" panose="020B0604020202020204" pitchFamily="34" charset="0"/>
                <a:cs typeface="Arial" panose="020B0604020202020204" pitchFamily="34" charset="0"/>
              </a:rPr>
              <a:t>Deze slide laat de breedte van het netwerk zien, en waar je aan kunt denken als CZV. </a:t>
            </a:r>
            <a:endParaRPr lang="en-US" dirty="0">
              <a:latin typeface="Arial" panose="020B0604020202020204" pitchFamily="34" charset="0"/>
              <a:cs typeface="Arial" panose="020B0604020202020204" pitchFamily="34" charset="0"/>
            </a:endParaRPr>
          </a:p>
          <a:p>
            <a:pPr>
              <a:lnSpc>
                <a:spcPct val="110000"/>
              </a:lnSpc>
            </a:pPr>
            <a:r>
              <a:rPr lang="nl-NL" dirty="0">
                <a:latin typeface="Arial" panose="020B0604020202020204" pitchFamily="34" charset="0"/>
                <a:cs typeface="Arial" panose="020B0604020202020204" pitchFamily="34" charset="0"/>
              </a:rPr>
              <a:t>Dit zegt niet wie je in je netwerk móet hebben, maar wel wat mogelijk is.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22</a:t>
            </a:fld>
            <a:endParaRPr lang="nl-NL"/>
          </a:p>
        </p:txBody>
      </p:sp>
    </p:spTree>
    <p:extLst>
      <p:ext uri="{BB962C8B-B14F-4D97-AF65-F5344CB8AC3E}">
        <p14:creationId xmlns:p14="http://schemas.microsoft.com/office/powerpoint/2010/main" val="1949022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r>
              <a:rPr lang="nl-NL" dirty="0">
                <a:latin typeface="Arial" panose="020B0604020202020204" pitchFamily="34" charset="0"/>
                <a:cs typeface="Arial" panose="020B0604020202020204" pitchFamily="34" charset="0"/>
              </a:rPr>
              <a:t>Deze slide laat de breedte van het netwerk zien, en waar je aan kunt denken als CZV. </a:t>
            </a:r>
            <a:endParaRPr lang="en-US" dirty="0">
              <a:latin typeface="Arial" panose="020B0604020202020204" pitchFamily="34" charset="0"/>
              <a:cs typeface="Arial" panose="020B0604020202020204" pitchFamily="34" charset="0"/>
            </a:endParaRPr>
          </a:p>
          <a:p>
            <a:pPr>
              <a:lnSpc>
                <a:spcPct val="110000"/>
              </a:lnSpc>
            </a:pPr>
            <a:r>
              <a:rPr lang="nl-NL" dirty="0">
                <a:latin typeface="Arial" panose="020B0604020202020204" pitchFamily="34" charset="0"/>
                <a:cs typeface="Arial" panose="020B0604020202020204" pitchFamily="34" charset="0"/>
              </a:rPr>
              <a:t>Dit zegt niet wie je in je netwerk móet hebben, maar wel wat mogelijk is.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23</a:t>
            </a:fld>
            <a:endParaRPr lang="nl-NL"/>
          </a:p>
        </p:txBody>
      </p:sp>
    </p:spTree>
    <p:extLst>
      <p:ext uri="{BB962C8B-B14F-4D97-AF65-F5344CB8AC3E}">
        <p14:creationId xmlns:p14="http://schemas.microsoft.com/office/powerpoint/2010/main" val="2425399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r>
              <a:rPr lang="nl-NL" dirty="0">
                <a:latin typeface="Arial" panose="020B0604020202020204" pitchFamily="34" charset="0"/>
                <a:cs typeface="Arial" panose="020B0604020202020204" pitchFamily="34" charset="0"/>
              </a:rPr>
              <a:t>Deze slide laat de breedte van het netwerk zien, en waar je aan kunt denken als CZV. </a:t>
            </a:r>
            <a:endParaRPr lang="en-US" dirty="0">
              <a:latin typeface="Arial" panose="020B0604020202020204" pitchFamily="34" charset="0"/>
              <a:cs typeface="Arial" panose="020B0604020202020204" pitchFamily="34" charset="0"/>
            </a:endParaRPr>
          </a:p>
          <a:p>
            <a:pPr>
              <a:lnSpc>
                <a:spcPct val="110000"/>
              </a:lnSpc>
            </a:pPr>
            <a:r>
              <a:rPr lang="nl-NL" dirty="0">
                <a:latin typeface="Arial" panose="020B0604020202020204" pitchFamily="34" charset="0"/>
                <a:cs typeface="Arial" panose="020B0604020202020204" pitchFamily="34" charset="0"/>
              </a:rPr>
              <a:t>Dit zegt niet wie je in je netwerk móet hebben, maar wel wat mogelijk is.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24</a:t>
            </a:fld>
            <a:endParaRPr lang="nl-NL"/>
          </a:p>
        </p:txBody>
      </p:sp>
    </p:spTree>
    <p:extLst>
      <p:ext uri="{BB962C8B-B14F-4D97-AF65-F5344CB8AC3E}">
        <p14:creationId xmlns:p14="http://schemas.microsoft.com/office/powerpoint/2010/main" val="1895254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25</a:t>
            </a:fld>
            <a:endParaRPr lang="nl-NL"/>
          </a:p>
        </p:txBody>
      </p:sp>
    </p:spTree>
    <p:extLst>
      <p:ext uri="{BB962C8B-B14F-4D97-AF65-F5344CB8AC3E}">
        <p14:creationId xmlns:p14="http://schemas.microsoft.com/office/powerpoint/2010/main" val="3102929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00000"/>
                </a:solidFill>
                <a:effectLst/>
                <a:latin typeface="Arial" panose="020B0604020202020204" pitchFamily="34" charset="0"/>
                <a:cs typeface="Arial" panose="020B0604020202020204" pitchFamily="34" charset="0"/>
              </a:rPr>
              <a:t>In jouw gemeente aan de slag zodat minder inwoners last hebben van overgewicht? Gebruik dan</a:t>
            </a:r>
            <a:r>
              <a:rPr lang="nl-NL" b="0" i="0" u="none" dirty="0">
                <a:solidFill>
                  <a:schemeClr val="tx1"/>
                </a:solidFill>
                <a:effectLst/>
                <a:latin typeface="Arial" panose="020B0604020202020204" pitchFamily="34" charset="0"/>
                <a:cs typeface="Arial" panose="020B0604020202020204" pitchFamily="34" charset="0"/>
              </a:rPr>
              <a:t> </a:t>
            </a:r>
            <a:r>
              <a:rPr lang="nl-NL" b="0" i="0" u="none" dirty="0">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erkende interventies</a:t>
            </a:r>
            <a:r>
              <a:rPr lang="nl-NL" b="0" i="0" u="none" dirty="0">
                <a:solidFill>
                  <a:schemeClr val="tx1"/>
                </a:solidFill>
                <a:effectLst/>
                <a:latin typeface="Arial" panose="020B0604020202020204" pitchFamily="34" charset="0"/>
                <a:cs typeface="Arial" panose="020B0604020202020204" pitchFamily="34" charset="0"/>
              </a:rPr>
              <a:t>. </a:t>
            </a:r>
            <a:r>
              <a:rPr lang="nl-NL" b="0" i="0" dirty="0">
                <a:solidFill>
                  <a:srgbClr val="000000"/>
                </a:solidFill>
                <a:effectLst/>
                <a:latin typeface="Arial" panose="020B0604020202020204" pitchFamily="34" charset="0"/>
                <a:cs typeface="Arial" panose="020B0604020202020204" pitchFamily="34" charset="0"/>
              </a:rPr>
              <a:t>Dit zijn goed onderbouwde en effectieve interventies. </a:t>
            </a:r>
          </a:p>
          <a:p>
            <a:r>
              <a:rPr lang="nl-NL" b="0" i="0" dirty="0">
                <a:solidFill>
                  <a:srgbClr val="000000"/>
                </a:solidFill>
                <a:effectLst/>
                <a:latin typeface="Arial" panose="020B0604020202020204" pitchFamily="34" charset="0"/>
                <a:cs typeface="Arial" panose="020B0604020202020204" pitchFamily="34" charset="0"/>
              </a:rPr>
              <a:t>Deze vind je op de website van loket gezond leven: </a:t>
            </a:r>
            <a:r>
              <a:rPr lang="nl-NL" b="0" i="0" dirty="0" err="1">
                <a:solidFill>
                  <a:srgbClr val="000000"/>
                </a:solidFill>
                <a:effectLst/>
                <a:latin typeface="Arial" panose="020B0604020202020204" pitchFamily="34" charset="0"/>
                <a:cs typeface="Arial" panose="020B0604020202020204" pitchFamily="34" charset="0"/>
              </a:rPr>
              <a:t>https</a:t>
            </a:r>
            <a:r>
              <a:rPr lang="nl-NL" b="0" i="0" dirty="0">
                <a:solidFill>
                  <a:srgbClr val="000000"/>
                </a:solidFill>
                <a:effectLst/>
                <a:latin typeface="Arial" panose="020B0604020202020204" pitchFamily="34" charset="0"/>
                <a:cs typeface="Arial" panose="020B0604020202020204" pitchFamily="34" charset="0"/>
              </a:rPr>
              <a:t>://</a:t>
            </a:r>
            <a:r>
              <a:rPr lang="nl-NL" b="0" i="0" dirty="0" err="1">
                <a:solidFill>
                  <a:srgbClr val="000000"/>
                </a:solidFill>
                <a:effectLst/>
                <a:latin typeface="Arial" panose="020B0604020202020204" pitchFamily="34" charset="0"/>
                <a:cs typeface="Arial" panose="020B0604020202020204" pitchFamily="34" charset="0"/>
              </a:rPr>
              <a:t>www.loketgezondleven.nl</a:t>
            </a:r>
            <a:r>
              <a:rPr lang="nl-NL" b="0" i="0" dirty="0">
                <a:solidFill>
                  <a:srgbClr val="000000"/>
                </a:solidFill>
                <a:effectLst/>
                <a:latin typeface="Arial" panose="020B0604020202020204" pitchFamily="34" charset="0"/>
                <a:cs typeface="Arial" panose="020B0604020202020204" pitchFamily="34" charset="0"/>
              </a:rPr>
              <a:t>/ </a:t>
            </a:r>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26</a:t>
            </a:fld>
            <a:endParaRPr lang="nl-NL"/>
          </a:p>
        </p:txBody>
      </p:sp>
    </p:spTree>
    <p:extLst>
      <p:ext uri="{BB962C8B-B14F-4D97-AF65-F5344CB8AC3E}">
        <p14:creationId xmlns:p14="http://schemas.microsoft.com/office/powerpoint/2010/main" val="2944611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r>
              <a:rPr lang="en-US" dirty="0">
                <a:latin typeface="Arial" panose="020B0604020202020204" pitchFamily="34" charset="0"/>
                <a:cs typeface="Arial" panose="020B0604020202020204" pitchFamily="34" charset="0"/>
              </a:rPr>
              <a:t>Bij </a:t>
            </a:r>
            <a:r>
              <a:rPr lang="en-US" dirty="0" err="1">
                <a:latin typeface="Arial" panose="020B0604020202020204" pitchFamily="34" charset="0"/>
                <a:cs typeface="Arial" panose="020B0604020202020204" pitchFamily="34" charset="0"/>
              </a:rPr>
              <a:t>KnGG</a:t>
            </a:r>
            <a:r>
              <a:rPr lang="en-US" dirty="0">
                <a:latin typeface="Arial" panose="020B0604020202020204" pitchFamily="34" charset="0"/>
                <a:cs typeface="Arial" panose="020B0604020202020204" pitchFamily="34" charset="0"/>
              </a:rPr>
              <a:t> is de </a:t>
            </a:r>
            <a:r>
              <a:rPr lang="en-US" dirty="0" err="1">
                <a:latin typeface="Arial" panose="020B0604020202020204" pitchFamily="34" charset="0"/>
                <a:cs typeface="Arial" panose="020B0604020202020204" pitchFamily="34" charset="0"/>
              </a:rPr>
              <a:t>gemeente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opdrachtgever</a:t>
            </a:r>
            <a:r>
              <a:rPr lang="en-US" dirty="0">
                <a:latin typeface="Arial" panose="020B0604020202020204" pitchFamily="34" charset="0"/>
                <a:cs typeface="Arial" panose="020B0604020202020204" pitchFamily="34" charset="0"/>
              </a:rPr>
              <a:t>.</a:t>
            </a: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27</a:t>
            </a:fld>
            <a:endParaRPr lang="nl-NL"/>
          </a:p>
        </p:txBody>
      </p:sp>
    </p:spTree>
    <p:extLst>
      <p:ext uri="{BB962C8B-B14F-4D97-AF65-F5344CB8AC3E}">
        <p14:creationId xmlns:p14="http://schemas.microsoft.com/office/powerpoint/2010/main" val="2898833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panose="020B0604020202020204" pitchFamily="34" charset="0"/>
                <a:cs typeface="Arial" panose="020B0604020202020204" pitchFamily="34" charset="0"/>
              </a:rPr>
              <a:t>Soms kan het handig zijn om regionale afspraken te maken en krachten te bundelen. In veel IZA-regio’s is een regionale coördinator Kind naar Gezonder Gewicht aangesteld om afspraken te maken tussen GGD, gemeenten en zorgverzekeraars en om de </a:t>
            </a:r>
            <a:r>
              <a:rPr lang="nl-NL" dirty="0" err="1">
                <a:latin typeface="Arial" panose="020B0604020202020204" pitchFamily="34" charset="0"/>
                <a:cs typeface="Arial" panose="020B0604020202020204" pitchFamily="34" charset="0"/>
              </a:rPr>
              <a:t>KnGG</a:t>
            </a:r>
            <a:r>
              <a:rPr lang="nl-NL" dirty="0">
                <a:latin typeface="Arial" panose="020B0604020202020204" pitchFamily="34" charset="0"/>
                <a:cs typeface="Arial" panose="020B0604020202020204" pitchFamily="34" charset="0"/>
              </a:rPr>
              <a:t>-aanpak regionaal te implementeren.</a:t>
            </a:r>
          </a:p>
          <a:p>
            <a:r>
              <a:rPr lang="nl-NL" dirty="0">
                <a:latin typeface="Arial" panose="020B0604020202020204" pitchFamily="34" charset="0"/>
                <a:cs typeface="Arial" panose="020B0604020202020204" pitchFamily="34" charset="0"/>
              </a:rPr>
              <a:t>Zie de website onder tools voor de profielschets regionale coördinator </a:t>
            </a:r>
            <a:r>
              <a:rPr lang="nl-NL" dirty="0" err="1">
                <a:latin typeface="Arial" panose="020B0604020202020204" pitchFamily="34" charset="0"/>
                <a:cs typeface="Arial" panose="020B0604020202020204" pitchFamily="34" charset="0"/>
              </a:rPr>
              <a:t>KnGG</a:t>
            </a:r>
            <a:r>
              <a:rPr lang="nl-NL" dirty="0">
                <a:latin typeface="Arial" panose="020B0604020202020204" pitchFamily="34" charset="0"/>
                <a:cs typeface="Arial" panose="020B0604020202020204" pitchFamily="34" charset="0"/>
              </a:rPr>
              <a:t> en voor de Leidraad regionale verkenningsfase en de Leidraad regionale implementatiefase.</a:t>
            </a: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28</a:t>
            </a:fld>
            <a:endParaRPr lang="nl-NL"/>
          </a:p>
        </p:txBody>
      </p:sp>
    </p:spTree>
    <p:extLst>
      <p:ext uri="{BB962C8B-B14F-4D97-AF65-F5344CB8AC3E}">
        <p14:creationId xmlns:p14="http://schemas.microsoft.com/office/powerpoint/2010/main" val="37603683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r>
              <a:rPr lang="nl-NL" dirty="0">
                <a:latin typeface="Arial" panose="020B0604020202020204" pitchFamily="34" charset="0"/>
                <a:cs typeface="Arial" panose="020B0604020202020204" pitchFamily="34" charset="0"/>
              </a:rPr>
              <a:t>Toelichting op de rol die een regionale coördinator </a:t>
            </a:r>
            <a:r>
              <a:rPr lang="nl-NL" dirty="0" err="1">
                <a:latin typeface="Arial" panose="020B0604020202020204" pitchFamily="34" charset="0"/>
                <a:cs typeface="Arial" panose="020B0604020202020204" pitchFamily="34" charset="0"/>
              </a:rPr>
              <a:t>KnGG</a:t>
            </a:r>
            <a:r>
              <a:rPr lang="nl-NL" dirty="0">
                <a:latin typeface="Arial" panose="020B0604020202020204" pitchFamily="34" charset="0"/>
                <a:cs typeface="Arial" panose="020B0604020202020204" pitchFamily="34" charset="0"/>
              </a:rPr>
              <a:t> kan hebben, zie vb. profielschets op website </a:t>
            </a:r>
            <a:r>
              <a:rPr lang="nl-NL" dirty="0" err="1">
                <a:latin typeface="Arial" panose="020B0604020202020204" pitchFamily="34" charset="0"/>
                <a:cs typeface="Arial" panose="020B0604020202020204" pitchFamily="34" charset="0"/>
              </a:rPr>
              <a:t>KnGG</a:t>
            </a:r>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29</a:t>
            </a:fld>
            <a:endParaRPr lang="nl-NL"/>
          </a:p>
        </p:txBody>
      </p:sp>
    </p:spTree>
    <p:extLst>
      <p:ext uri="{BB962C8B-B14F-4D97-AF65-F5344CB8AC3E}">
        <p14:creationId xmlns:p14="http://schemas.microsoft.com/office/powerpoint/2010/main" val="4084216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a:t>
            </a:fld>
            <a:endParaRPr lang="nl-NL"/>
          </a:p>
        </p:txBody>
      </p:sp>
    </p:spTree>
    <p:extLst>
      <p:ext uri="{BB962C8B-B14F-4D97-AF65-F5344CB8AC3E}">
        <p14:creationId xmlns:p14="http://schemas.microsoft.com/office/powerpoint/2010/main" val="22274306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30</a:t>
            </a:fld>
            <a:endParaRPr lang="nl-NL"/>
          </a:p>
        </p:txBody>
      </p:sp>
    </p:spTree>
    <p:extLst>
      <p:ext uri="{BB962C8B-B14F-4D97-AF65-F5344CB8AC3E}">
        <p14:creationId xmlns:p14="http://schemas.microsoft.com/office/powerpoint/2010/main" val="2235920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31</a:t>
            </a:fld>
            <a:endParaRPr lang="nl-NL"/>
          </a:p>
        </p:txBody>
      </p:sp>
    </p:spTree>
    <p:extLst>
      <p:ext uri="{BB962C8B-B14F-4D97-AF65-F5344CB8AC3E}">
        <p14:creationId xmlns:p14="http://schemas.microsoft.com/office/powerpoint/2010/main" val="382121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32</a:t>
            </a:fld>
            <a:endParaRPr lang="nl-NL"/>
          </a:p>
        </p:txBody>
      </p:sp>
    </p:spTree>
    <p:extLst>
      <p:ext uri="{BB962C8B-B14F-4D97-AF65-F5344CB8AC3E}">
        <p14:creationId xmlns:p14="http://schemas.microsoft.com/office/powerpoint/2010/main" val="3403419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IS HET GEREGELD? </a:t>
            </a:r>
          </a:p>
          <a:p>
            <a:r>
              <a:rPr lang="nl-NL" dirty="0"/>
              <a:t>De financiering van preventie, ondersteuning en zorg voor kinderen en jongeren jonger dan 18 jaar is grotendeels bij gemeenten belegd. Een deel van de aanpak kan daarnaast bekostigd worden vanuit de basisverzekering van gemeenten (de inzet van centrale zorgverlener en de kinder-GLI voor kinderen vanaf een matig verhoogd GGR) en daarnaast  komt de </a:t>
            </a:r>
            <a:r>
              <a:rPr lang="nl-NL" dirty="0" err="1"/>
              <a:t>de</a:t>
            </a:r>
            <a:r>
              <a:rPr lang="nl-NL" dirty="0"/>
              <a:t> zorgverzekeringswet (</a:t>
            </a:r>
            <a:r>
              <a:rPr lang="nl-NL" dirty="0" err="1"/>
              <a:t>Zvw</a:t>
            </a:r>
            <a:r>
              <a:rPr lang="nl-NL" dirty="0"/>
              <a:t>) in beeld bij medisch noodzakelijke geneeskundige zorg inclusief huisartsenzorg en exclusief geestelijke gezondheidszorg. De geneeskundige zorg moet opgenomen zijn in het verzekerde pakket. De geestelijk gezondheidszorg is voor de jeugd belegd in de Jeugdwet.</a:t>
            </a:r>
          </a:p>
          <a:p>
            <a:endParaRPr lang="nl-NL" dirty="0"/>
          </a:p>
          <a:p>
            <a:r>
              <a:rPr lang="nl-NL" dirty="0"/>
              <a:t>WELKE MOGELIJKHEDEN HEB JE?</a:t>
            </a:r>
          </a:p>
          <a:p>
            <a:r>
              <a:rPr lang="nl-NL" dirty="0"/>
              <a:t>Voor de inzet vanuit gemeentelijke budgetten uit het sociaal domein, kunnen verschillende financieringsbronnen aan de grondslag binnen. Enerzijds is het mooi als er wordt gekeken naar structurele middelen binnen een gemeente, </a:t>
            </a:r>
          </a:p>
          <a:p>
            <a:r>
              <a:rPr lang="nl-NL" dirty="0"/>
              <a:t>Binnen en buiten het zorgstelsel zijn de mogelijkheden als volgt:</a:t>
            </a:r>
          </a:p>
          <a:p>
            <a:pPr marL="171450" indent="-171450">
              <a:buFont typeface="Arial" panose="020B0604020202020204" pitchFamily="34" charset="0"/>
              <a:buChar char="•"/>
            </a:pPr>
            <a:r>
              <a:rPr lang="nl-NL" dirty="0"/>
              <a:t>De Jeugdwet </a:t>
            </a:r>
          </a:p>
          <a:p>
            <a:pPr marL="171450" indent="-171450">
              <a:buFont typeface="Arial" panose="020B0604020202020204" pitchFamily="34" charset="0"/>
              <a:buChar char="•"/>
            </a:pPr>
            <a:r>
              <a:rPr lang="nl-NL" dirty="0"/>
              <a:t>De Zorgverzekeringswet (</a:t>
            </a:r>
            <a:r>
              <a:rPr lang="nl-NL" dirty="0" err="1"/>
              <a:t>Zvw</a:t>
            </a:r>
            <a:r>
              <a:rPr lang="nl-NL" dirty="0"/>
              <a:t>)</a:t>
            </a:r>
          </a:p>
          <a:p>
            <a:pPr marL="171450" indent="-171450">
              <a:buFont typeface="Arial" panose="020B0604020202020204" pitchFamily="34" charset="0"/>
              <a:buChar char="•"/>
            </a:pPr>
            <a:r>
              <a:rPr lang="nl-NL" dirty="0"/>
              <a:t>Wet publieke gezondheid (</a:t>
            </a:r>
            <a:r>
              <a:rPr lang="nl-NL" dirty="0" err="1"/>
              <a:t>Wpg</a:t>
            </a:r>
            <a:r>
              <a:rPr lang="nl-NL" dirty="0"/>
              <a:t>) </a:t>
            </a:r>
          </a:p>
          <a:p>
            <a:pPr marL="171450" indent="-171450">
              <a:buFont typeface="Arial" panose="020B0604020202020204" pitchFamily="34" charset="0"/>
              <a:buChar char="•"/>
            </a:pPr>
            <a:r>
              <a:rPr lang="nl-NL" dirty="0"/>
              <a:t>Basisvoorzieningen, waarbij we onderscheid maken naar: - Welzijn, participatie, armoede - Sport en bewegen </a:t>
            </a:r>
          </a:p>
          <a:p>
            <a:pPr marL="171450" indent="-171450">
              <a:buFont typeface="Arial" panose="020B0604020202020204" pitchFamily="34" charset="0"/>
              <a:buChar char="•"/>
            </a:pPr>
            <a:r>
              <a:rPr lang="nl-NL" dirty="0"/>
              <a:t>De Wet maatschappelijke ondersteuning (</a:t>
            </a:r>
            <a:r>
              <a:rPr lang="nl-NL" dirty="0" err="1"/>
              <a:t>Wmo</a:t>
            </a:r>
            <a:r>
              <a:rPr lang="nl-NL" dirty="0"/>
              <a:t>)</a:t>
            </a:r>
          </a:p>
          <a:p>
            <a:pPr>
              <a:defRPr b="1"/>
            </a:pPr>
            <a:endParaRPr lang="nl-NL" dirty="0"/>
          </a:p>
          <a:p>
            <a:r>
              <a:rPr lang="nl-NL" dirty="0"/>
              <a:t>Maar denk ook zeker aan andere (landelijke en/of tijdelijke) ontwikkelingen zoals GALA, IZA en AZWA.</a:t>
            </a:r>
          </a:p>
          <a:p>
            <a:endParaRPr lang="nl-NL" dirty="0"/>
          </a:p>
          <a:p>
            <a:pPr>
              <a:defRPr b="1"/>
            </a:pPr>
            <a:endParaRPr lang="nl-NL" dirty="0"/>
          </a:p>
          <a:p>
            <a:pPr>
              <a:defRPr b="1"/>
            </a:pPr>
            <a:r>
              <a:rPr lang="nl-NL" dirty="0"/>
              <a:t>Zie voor meer informatie:</a:t>
            </a:r>
          </a:p>
          <a:p>
            <a:r>
              <a:rPr lang="nl-NL" dirty="0"/>
              <a:t> https://kindnaargezondergewicht.nl/media/pages/tools/landelijk-model/b3fca6c15c-1712735250/v2.-landelijk-model-web.pdf</a:t>
            </a:r>
          </a:p>
          <a:p>
            <a:endParaRPr lang="nl-NL" b="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33</a:t>
            </a:fld>
            <a:endParaRPr lang="nl-NL"/>
          </a:p>
        </p:txBody>
      </p:sp>
    </p:spTree>
    <p:extLst>
      <p:ext uri="{BB962C8B-B14F-4D97-AF65-F5344CB8AC3E}">
        <p14:creationId xmlns:p14="http://schemas.microsoft.com/office/powerpoint/2010/main" val="2990217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34</a:t>
            </a:fld>
            <a:endParaRPr lang="nl-NL"/>
          </a:p>
        </p:txBody>
      </p:sp>
    </p:spTree>
    <p:extLst>
      <p:ext uri="{BB962C8B-B14F-4D97-AF65-F5344CB8AC3E}">
        <p14:creationId xmlns:p14="http://schemas.microsoft.com/office/powerpoint/2010/main" val="12706380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35</a:t>
            </a:fld>
            <a:endParaRPr lang="nl-NL"/>
          </a:p>
        </p:txBody>
      </p:sp>
    </p:spTree>
    <p:extLst>
      <p:ext uri="{BB962C8B-B14F-4D97-AF65-F5344CB8AC3E}">
        <p14:creationId xmlns:p14="http://schemas.microsoft.com/office/powerpoint/2010/main" val="2539953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Arial" panose="020B0604020202020204" pitchFamily="34" charset="0"/>
                <a:cs typeface="Arial" panose="020B0604020202020204" pitchFamily="34" charset="0"/>
              </a:rPr>
              <a:t>Probeer een lokale/regionale casus te vinden en die te gebruiken. Wel anoniem maken zodat het niet herleidbaar is.</a:t>
            </a:r>
          </a:p>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36</a:t>
            </a:fld>
            <a:endParaRPr lang="nl-NL"/>
          </a:p>
        </p:txBody>
      </p:sp>
    </p:spTree>
    <p:extLst>
      <p:ext uri="{BB962C8B-B14F-4D97-AF65-F5344CB8AC3E}">
        <p14:creationId xmlns:p14="http://schemas.microsoft.com/office/powerpoint/2010/main" val="27210270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panose="020B0604020202020204" pitchFamily="34" charset="0"/>
                <a:cs typeface="Arial" panose="020B0604020202020204" pitchFamily="34" charset="0"/>
              </a:rPr>
              <a:t>Hierbij enkele casussen die je kunt gebruiken om je verhaal extra kracht bij te zetten (urgentie benadrukken). </a:t>
            </a:r>
          </a:p>
          <a:p>
            <a:r>
              <a:rPr lang="nl-NL" dirty="0">
                <a:latin typeface="Arial" panose="020B0604020202020204" pitchFamily="34" charset="0"/>
                <a:cs typeface="Arial" panose="020B0604020202020204" pitchFamily="34" charset="0"/>
              </a:rPr>
              <a:t>Probeer een lokale/regionale casus te vinden en die te gebruiken. Wel anoniem maken zodat het niet herleidbaar is.</a:t>
            </a:r>
          </a:p>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37</a:t>
            </a:fld>
            <a:endParaRPr lang="nl-NL"/>
          </a:p>
        </p:txBody>
      </p:sp>
    </p:spTree>
    <p:extLst>
      <p:ext uri="{BB962C8B-B14F-4D97-AF65-F5344CB8AC3E}">
        <p14:creationId xmlns:p14="http://schemas.microsoft.com/office/powerpoint/2010/main" val="12088515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38</a:t>
            </a:fld>
            <a:endParaRPr lang="nl-NL"/>
          </a:p>
        </p:txBody>
      </p:sp>
    </p:spTree>
    <p:extLst>
      <p:ext uri="{BB962C8B-B14F-4D97-AF65-F5344CB8AC3E}">
        <p14:creationId xmlns:p14="http://schemas.microsoft.com/office/powerpoint/2010/main" val="3510695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39</a:t>
            </a:fld>
            <a:endParaRPr lang="nl-NL"/>
          </a:p>
        </p:txBody>
      </p:sp>
    </p:spTree>
    <p:extLst>
      <p:ext uri="{BB962C8B-B14F-4D97-AF65-F5344CB8AC3E}">
        <p14:creationId xmlns:p14="http://schemas.microsoft.com/office/powerpoint/2010/main" val="813063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r>
              <a:rPr lang="nl-NL" dirty="0">
                <a:latin typeface="Arial" panose="020B0604020202020204" pitchFamily="34" charset="0"/>
                <a:cs typeface="Arial" panose="020B0604020202020204" pitchFamily="34" charset="0"/>
              </a:rPr>
              <a:t>Bovendien is bekend dat overgewicht op jeugdige leeftijd gerelateerd is aan overgewicht op volwassen leeftijd en dat volwassenen die als kind </a:t>
            </a:r>
            <a:r>
              <a:rPr lang="nl-NL" dirty="0" err="1">
                <a:latin typeface="Arial" panose="020B0604020202020204" pitchFamily="34" charset="0"/>
                <a:cs typeface="Arial" panose="020B0604020202020204" pitchFamily="34" charset="0"/>
              </a:rPr>
              <a:t>obees</a:t>
            </a:r>
            <a:r>
              <a:rPr lang="nl-NL" dirty="0">
                <a:latin typeface="Arial" panose="020B0604020202020204" pitchFamily="34" charset="0"/>
                <a:cs typeface="Arial" panose="020B0604020202020204" pitchFamily="34" charset="0"/>
              </a:rPr>
              <a:t> waren een verhoogd risico op morbiditeit en sterfte hebben, onafhankelijk van hun gewicht op volwassen leeftijd. </a:t>
            </a:r>
            <a:r>
              <a:rPr lang="nl-NL" dirty="0">
                <a:latin typeface="Arial" panose="020B0604020202020204" pitchFamily="34" charset="0"/>
                <a:cs typeface="Arial" panose="020B0604020202020204" pitchFamily="34" charset="0"/>
                <a:hlinkClick r:id="rId3"/>
              </a:rPr>
              <a:t>Zie bron</a:t>
            </a:r>
            <a:endParaRPr lang="nl-NL" dirty="0">
              <a:latin typeface="Arial" panose="020B0604020202020204" pitchFamily="34" charset="0"/>
              <a:cs typeface="Arial" panose="020B0604020202020204" pitchFamily="34" charset="0"/>
            </a:endParaRPr>
          </a:p>
          <a:p>
            <a:pPr>
              <a:lnSpc>
                <a:spcPct val="110000"/>
              </a:lnSpc>
            </a:pPr>
            <a:endParaRPr lang="nl-NL"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4</a:t>
            </a:fld>
            <a:endParaRPr lang="nl-NL"/>
          </a:p>
        </p:txBody>
      </p:sp>
    </p:spTree>
    <p:extLst>
      <p:ext uri="{BB962C8B-B14F-4D97-AF65-F5344CB8AC3E}">
        <p14:creationId xmlns:p14="http://schemas.microsoft.com/office/powerpoint/2010/main" val="19715193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40</a:t>
            </a:fld>
            <a:endParaRPr lang="nl-NL"/>
          </a:p>
        </p:txBody>
      </p:sp>
    </p:spTree>
    <p:extLst>
      <p:ext uri="{BB962C8B-B14F-4D97-AF65-F5344CB8AC3E}">
        <p14:creationId xmlns:p14="http://schemas.microsoft.com/office/powerpoint/2010/main" val="2073630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5</a:t>
            </a:fld>
            <a:endParaRPr lang="nl-NL"/>
          </a:p>
        </p:txBody>
      </p:sp>
    </p:spTree>
    <p:extLst>
      <p:ext uri="{BB962C8B-B14F-4D97-AF65-F5344CB8AC3E}">
        <p14:creationId xmlns:p14="http://schemas.microsoft.com/office/powerpoint/2010/main" val="2989453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6</a:t>
            </a:fld>
            <a:endParaRPr lang="nl-NL"/>
          </a:p>
        </p:txBody>
      </p:sp>
    </p:spTree>
    <p:extLst>
      <p:ext uri="{BB962C8B-B14F-4D97-AF65-F5344CB8AC3E}">
        <p14:creationId xmlns:p14="http://schemas.microsoft.com/office/powerpoint/2010/main" val="775664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panose="020B0604020202020204" pitchFamily="34" charset="0"/>
                <a:cs typeface="Arial" panose="020B0604020202020204" pitchFamily="34" charset="0"/>
              </a:rPr>
              <a:t>Op dit plaatje is de </a:t>
            </a:r>
            <a:r>
              <a:rPr lang="nl-NL" b="1" dirty="0">
                <a:latin typeface="Arial" panose="020B0604020202020204" pitchFamily="34" charset="0"/>
                <a:cs typeface="Arial" panose="020B0604020202020204" pitchFamily="34" charset="0"/>
              </a:rPr>
              <a:t>ambitie </a:t>
            </a:r>
            <a:r>
              <a:rPr lang="nl-NL" dirty="0">
                <a:latin typeface="Arial" panose="020B0604020202020204" pitchFamily="34" charset="0"/>
                <a:cs typeface="Arial" panose="020B0604020202020204" pitchFamily="34" charset="0"/>
              </a:rPr>
              <a:t>van JOGG uitgebeeld. JOGG vindt dat ieder kind (0 t/m 23 jaar) het recht heeft om gezond op te kunnen groeien. Maar zoals je kan zien is het hard werken tegen alle verleidingen in te gaan en de gezonde keus weer normaal te maken. Dit vergt doorzettingsvermogen en een hoge motivatie om de gezonde ambitie uiteindelijk te bereiken. Uiteindelijk willen we door met elkaar samen te werken de berg minder hoog maken zodat het steeds makkelijker wordt om een gezonde leefstijl te hebben.</a:t>
            </a:r>
            <a:endParaRPr lang="en-US"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pPr>
              <a:lnSpc>
                <a:spcPct val="110000"/>
              </a:lnSpc>
            </a:pPr>
            <a:r>
              <a:rPr lang="nl-NL" b="1" dirty="0">
                <a:latin typeface="Arial" panose="020B0604020202020204" pitchFamily="34" charset="0"/>
                <a:cs typeface="Arial" panose="020B0604020202020204" pitchFamily="34" charset="0"/>
              </a:rPr>
              <a:t>JOGG</a:t>
            </a:r>
            <a:endParaRPr lang="en-US" dirty="0">
              <a:latin typeface="Arial" panose="020B0604020202020204" pitchFamily="34" charset="0"/>
              <a:cs typeface="Arial" panose="020B0604020202020204" pitchFamily="34" charset="0"/>
            </a:endParaRPr>
          </a:p>
          <a:p>
            <a:pPr>
              <a:lnSpc>
                <a:spcPct val="110000"/>
              </a:lnSpc>
            </a:pPr>
            <a:r>
              <a:rPr lang="nl-NL" dirty="0">
                <a:latin typeface="Arial" panose="020B0604020202020204" pitchFamily="34" charset="0"/>
                <a:cs typeface="Arial" panose="020B0604020202020204" pitchFamily="34" charset="0"/>
              </a:rPr>
              <a:t>JOGG is kennispartner van gemeenten. Samen zorgen we dat onze jeugd gezond kan opgroeien. We bieden advies, expertise en ervaring om lokaal, in beleid en praktijk, de leefomgeving gezonder te maken. Landelijk verbinden we bestuurders, beleidsmakers, ondernemers en professionals. En benutten we de ervaringskennis van ouders, kinderen en jongeren.  Zo leren we van elkaar en stellen we concrete doelen voor een gezonde toekomst.  </a:t>
            </a:r>
            <a:endParaRPr lang="en-US" dirty="0">
              <a:latin typeface="Arial" panose="020B0604020202020204" pitchFamily="34" charset="0"/>
              <a:cs typeface="Arial" panose="020B0604020202020204" pitchFamily="34" charset="0"/>
            </a:endParaRPr>
          </a:p>
          <a:p>
            <a:pPr>
              <a:lnSpc>
                <a:spcPct val="110000"/>
              </a:lnSpc>
            </a:pPr>
            <a:endParaRPr lang="nl-NL" dirty="0">
              <a:latin typeface="Arial" panose="020B0604020202020204" pitchFamily="34" charset="0"/>
              <a:cs typeface="Arial" panose="020B0604020202020204" pitchFamily="34" charset="0"/>
            </a:endParaRPr>
          </a:p>
          <a:p>
            <a:pPr>
              <a:lnSpc>
                <a:spcPct val="110000"/>
              </a:lnSpc>
            </a:pPr>
            <a:r>
              <a:rPr lang="nl-NL" b="1" dirty="0">
                <a:latin typeface="Arial" panose="020B0604020202020204" pitchFamily="34" charset="0"/>
                <a:cs typeface="Arial" panose="020B0604020202020204" pitchFamily="34" charset="0"/>
              </a:rPr>
              <a:t>JOGG en Kind naar Gezonder Gewicht</a:t>
            </a:r>
            <a:endParaRPr lang="en-US" dirty="0">
              <a:latin typeface="Arial" panose="020B0604020202020204" pitchFamily="34" charset="0"/>
              <a:cs typeface="Arial" panose="020B0604020202020204" pitchFamily="34" charset="0"/>
            </a:endParaRPr>
          </a:p>
          <a:p>
            <a:pPr>
              <a:lnSpc>
                <a:spcPct val="110000"/>
              </a:lnSpc>
            </a:pPr>
            <a:r>
              <a:rPr lang="nl-NL" dirty="0">
                <a:latin typeface="Arial" panose="020B0604020202020204" pitchFamily="34" charset="0"/>
                <a:cs typeface="Arial" panose="020B0604020202020204" pitchFamily="34" charset="0"/>
              </a:rPr>
              <a:t>We werken dus samen met een </a:t>
            </a:r>
            <a:r>
              <a:rPr lang="nl-NL" dirty="0" err="1">
                <a:latin typeface="Arial" panose="020B0604020202020204" pitchFamily="34" charset="0"/>
                <a:cs typeface="Arial" panose="020B0604020202020204" pitchFamily="34" charset="0"/>
              </a:rPr>
              <a:t>werknet</a:t>
            </a:r>
            <a:r>
              <a:rPr lang="nl-NL" dirty="0">
                <a:latin typeface="Arial" panose="020B0604020202020204" pitchFamily="34" charset="0"/>
                <a:cs typeface="Arial" panose="020B0604020202020204" pitchFamily="34" charset="0"/>
              </a:rPr>
              <a:t> van gemeenten, maatschappelijke organisaties en bedrijven aan een gezondere leefomgeving voor de jeugd én aan passende ondersteuning en zorg voor kinderen met overgewicht en obesitas. Een gezonde toekomst is alleen mogelijk als we ons structureel richten op zowel een omgeving waarin het makkelijk is om gezonde keuzes te maken, als op individuele hulp bij het wegnemen van obstakels die een gezonde leefstijl in de weg staan.</a:t>
            </a:r>
            <a:endParaRPr lang="en-US"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7</a:t>
            </a:fld>
            <a:endParaRPr lang="nl-NL"/>
          </a:p>
        </p:txBody>
      </p:sp>
    </p:spTree>
    <p:extLst>
      <p:ext uri="{BB962C8B-B14F-4D97-AF65-F5344CB8AC3E}">
        <p14:creationId xmlns:p14="http://schemas.microsoft.com/office/powerpoint/2010/main" val="1892360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panose="020B0604020202020204" pitchFamily="34" charset="0"/>
                <a:cs typeface="Arial" panose="020B0604020202020204" pitchFamily="34" charset="0"/>
              </a:rPr>
              <a:t>Met de aanpak Kind naar Gezonder Gewicht richten we ons op het kind met overgewicht en obesitas en zijn/haar gezin. Waar JOGG zich verder erop richt om álle kinderen gezond te laten opgroeien, biedt de aanpak Kind naar Gezonder Gewicht een aanpak om de professionals uit het sociaal-en zorgdomein beter te verbinden om zo in gezamenlijkheid en vanuit ieders eigen rol, de benodigde ondersteuning en zorg te bieden om uiteindelijk een duurzame leefstijlverandering en verbetering van het welzijn van kind te realiseren. </a:t>
            </a:r>
            <a:endParaRPr lang="en-US" dirty="0">
              <a:latin typeface="Arial" panose="020B0604020202020204" pitchFamily="34" charset="0"/>
              <a:cs typeface="Arial" panose="020B0604020202020204" pitchFamily="34" charset="0"/>
            </a:endParaRPr>
          </a:p>
          <a:p>
            <a:pPr>
              <a:lnSpc>
                <a:spcPct val="114999"/>
              </a:lnSpc>
            </a:pPr>
            <a:endParaRPr lang="nl-NL" dirty="0">
              <a:latin typeface="Arial" panose="020B0604020202020204" pitchFamily="34" charset="0"/>
              <a:cs typeface="Arial" panose="020B0604020202020204" pitchFamily="34" charset="0"/>
            </a:endParaRPr>
          </a:p>
          <a:p>
            <a:pPr>
              <a:lnSpc>
                <a:spcPct val="114999"/>
              </a:lnSpc>
            </a:pPr>
            <a:r>
              <a:rPr lang="nl-NL" dirty="0">
                <a:latin typeface="Arial" panose="020B0604020202020204" pitchFamily="34" charset="0"/>
                <a:cs typeface="Arial" panose="020B0604020202020204" pitchFamily="34" charset="0"/>
              </a:rPr>
              <a:t>Om de verhouding JOGG en </a:t>
            </a:r>
            <a:r>
              <a:rPr lang="nl-NL" dirty="0" err="1">
                <a:latin typeface="Arial" panose="020B0604020202020204" pitchFamily="34" charset="0"/>
                <a:cs typeface="Arial" panose="020B0604020202020204" pitchFamily="34" charset="0"/>
              </a:rPr>
              <a:t>KnGG</a:t>
            </a:r>
            <a:r>
              <a:rPr lang="nl-NL" dirty="0">
                <a:latin typeface="Arial" panose="020B0604020202020204" pitchFamily="34" charset="0"/>
                <a:cs typeface="Arial" panose="020B0604020202020204" pitchFamily="34" charset="0"/>
              </a:rPr>
              <a:t> beter te schetsen, hierbij een overzicht van de vier preventieniveaus;</a:t>
            </a:r>
          </a:p>
          <a:p>
            <a:pPr marL="285750" indent="-285750">
              <a:lnSpc>
                <a:spcPct val="114999"/>
              </a:lnSpc>
              <a:buFont typeface="Calibri,Sans-Serif"/>
              <a:buChar char="-"/>
            </a:pPr>
            <a:r>
              <a:rPr lang="nl-NL" dirty="0">
                <a:latin typeface="Arial" panose="020B0604020202020204" pitchFamily="34" charset="0"/>
                <a:cs typeface="Arial" panose="020B0604020202020204" pitchFamily="34" charset="0"/>
              </a:rPr>
              <a:t>We onderscheiden 4 preventieniveaus: twee op collectief niveau – groepen, en twee op individueel niveau. </a:t>
            </a:r>
          </a:p>
          <a:p>
            <a:pPr marL="285750" indent="-285750">
              <a:lnSpc>
                <a:spcPct val="114999"/>
              </a:lnSpc>
              <a:buFont typeface="Calibri,Sans-Serif"/>
              <a:buChar char="-"/>
            </a:pPr>
            <a:r>
              <a:rPr lang="nl-NL" dirty="0">
                <a:latin typeface="Arial" panose="020B0604020202020204" pitchFamily="34" charset="0"/>
                <a:cs typeface="Arial" panose="020B0604020202020204" pitchFamily="34" charset="0"/>
              </a:rPr>
              <a:t>Het doel van preventie is te zorgen dat mensen gezond blijven door hun gezondheid te bevorderen en te beschermen. </a:t>
            </a:r>
            <a:br>
              <a:rPr lang="nl-NL"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Ook heeft preventie tot doel ziekten en complicaties van ziekten te voorkomen of in een zo vroeg mogelijk stadium op te sporen.</a:t>
            </a:r>
          </a:p>
          <a:p>
            <a:pPr marL="285750" indent="-285750">
              <a:lnSpc>
                <a:spcPct val="114999"/>
              </a:lnSpc>
              <a:buFont typeface="Calibri,Sans-Serif"/>
              <a:buChar char="-"/>
            </a:pPr>
            <a:r>
              <a:rPr lang="nl-NL" dirty="0" err="1">
                <a:latin typeface="Arial" panose="020B0604020202020204" pitchFamily="34" charset="0"/>
                <a:cs typeface="Arial" panose="020B0604020202020204" pitchFamily="34" charset="0"/>
              </a:rPr>
              <a:t>KnGG</a:t>
            </a:r>
            <a:r>
              <a:rPr lang="nl-NL" dirty="0">
                <a:latin typeface="Arial" panose="020B0604020202020204" pitchFamily="34" charset="0"/>
                <a:cs typeface="Arial" panose="020B0604020202020204" pitchFamily="34" charset="0"/>
              </a:rPr>
              <a:t> is gericht op de geïndiceerde en zorg gerelateerde zorg (linkerkant plaatje). </a:t>
            </a:r>
          </a:p>
          <a:p>
            <a:pPr marL="285750" indent="-285750">
              <a:lnSpc>
                <a:spcPct val="114999"/>
              </a:lnSpc>
              <a:buFont typeface="Calibri,Sans-Serif"/>
              <a:buChar char="-"/>
            </a:pPr>
            <a:endParaRPr lang="nl-NL" dirty="0">
              <a:latin typeface="Arial" panose="020B0604020202020204" pitchFamily="34" charset="0"/>
              <a:cs typeface="Arial" panose="020B0604020202020204" pitchFamily="34" charset="0"/>
            </a:endParaRPr>
          </a:p>
          <a:p>
            <a:pPr>
              <a:lnSpc>
                <a:spcPct val="114999"/>
              </a:lnSpc>
            </a:pPr>
            <a:r>
              <a:rPr lang="nl-NL" dirty="0">
                <a:latin typeface="Arial" panose="020B0604020202020204" pitchFamily="34" charset="0"/>
                <a:cs typeface="Arial" panose="020B0604020202020204" pitchFamily="34" charset="0"/>
              </a:rPr>
              <a:t>Eventueel meer toelichting in de vorm van een filmpje van Jaap Seidel: </a:t>
            </a:r>
            <a:endParaRPr lang="en-US" dirty="0">
              <a:latin typeface="Arial" panose="020B0604020202020204" pitchFamily="34" charset="0"/>
              <a:cs typeface="Arial" panose="020B0604020202020204" pitchFamily="34" charset="0"/>
            </a:endParaRPr>
          </a:p>
          <a:p>
            <a:pPr>
              <a:lnSpc>
                <a:spcPct val="114999"/>
              </a:lnSpc>
            </a:pPr>
            <a:r>
              <a:rPr lang="nl-NL" dirty="0">
                <a:latin typeface="Arial" panose="020B0604020202020204" pitchFamily="34" charset="0"/>
                <a:cs typeface="Arial" panose="020B0604020202020204" pitchFamily="34" charset="0"/>
                <a:hlinkClick r:id="rId3"/>
              </a:rPr>
              <a:t>https://wiki.jogg.nl/userfiles/JOGG-aanpak/Verbinding%20Preventie%20en%20Zorg/VPZ%20video%203%20-%20preventieniveaus.mp4</a:t>
            </a:r>
            <a:endParaRPr lang="nl-NL" dirty="0">
              <a:latin typeface="Arial" panose="020B0604020202020204" pitchFamily="34" charset="0"/>
              <a:cs typeface="Arial" panose="020B0604020202020204" pitchFamily="34" charset="0"/>
            </a:endParaRPr>
          </a:p>
          <a:p>
            <a:pPr marL="285750" indent="-285750">
              <a:lnSpc>
                <a:spcPct val="114999"/>
              </a:lnSpc>
              <a:buFont typeface="Calibri,Sans-Serif"/>
              <a:buChar char="-"/>
            </a:pPr>
            <a:endParaRPr lang="nl-NL" dirty="0">
              <a:latin typeface="Arial" panose="020B0604020202020204" pitchFamily="34" charset="0"/>
              <a:cs typeface="Arial" panose="020B0604020202020204" pitchFamily="34" charset="0"/>
            </a:endParaRPr>
          </a:p>
          <a:p>
            <a:pPr>
              <a:lnSpc>
                <a:spcPct val="114999"/>
              </a:lnSpc>
            </a:pPr>
            <a:r>
              <a:rPr lang="nl-NL" dirty="0">
                <a:latin typeface="Arial" panose="020B0604020202020204" pitchFamily="34" charset="0"/>
                <a:cs typeface="Arial" panose="020B0604020202020204" pitchFamily="34" charset="0"/>
              </a:rPr>
              <a:t>Om dit helder in kaart te brengen, is er de preventiematrix die je kunt gebruiken. Als gemeente (beleidsmedewerker of JOGG-regisseur of...) kan je dit al invullen, voordat je met </a:t>
            </a:r>
            <a:r>
              <a:rPr lang="nl-NL" dirty="0" err="1">
                <a:latin typeface="Arial" panose="020B0604020202020204" pitchFamily="34" charset="0"/>
                <a:cs typeface="Arial" panose="020B0604020202020204" pitchFamily="34" charset="0"/>
              </a:rPr>
              <a:t>KnGG</a:t>
            </a:r>
            <a:r>
              <a:rPr lang="nl-NL" dirty="0">
                <a:latin typeface="Arial" panose="020B0604020202020204" pitchFamily="34" charset="0"/>
                <a:cs typeface="Arial" panose="020B0604020202020204" pitchFamily="34" charset="0"/>
              </a:rPr>
              <a:t> aan de slag bent. Dit geeft een helder overzicht welk aanbod er allemaal al is op de niveaus en hoe de samenwerking tussen de preventieniveaus nu verloopt. Dit is ook al een mooie eerste aanzet voor de stakeholdersanalyse, welke partijen/organisaties zitten er al allemaal in het netwerk. Vanuit daar kun je goed bekijken hoe je </a:t>
            </a:r>
            <a:r>
              <a:rPr lang="nl-NL" dirty="0" err="1">
                <a:latin typeface="Arial" panose="020B0604020202020204" pitchFamily="34" charset="0"/>
                <a:cs typeface="Arial" panose="020B0604020202020204" pitchFamily="34" charset="0"/>
              </a:rPr>
              <a:t>KnGG</a:t>
            </a:r>
            <a:r>
              <a:rPr lang="nl-NL" dirty="0">
                <a:latin typeface="Arial" panose="020B0604020202020204" pitchFamily="34" charset="0"/>
                <a:cs typeface="Arial" panose="020B0604020202020204" pitchFamily="34" charset="0"/>
              </a:rPr>
              <a:t> wilt insteken vanuit de gemeente.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8</a:t>
            </a:fld>
            <a:endParaRPr lang="nl-NL"/>
          </a:p>
        </p:txBody>
      </p:sp>
    </p:spTree>
    <p:extLst>
      <p:ext uri="{BB962C8B-B14F-4D97-AF65-F5344CB8AC3E}">
        <p14:creationId xmlns:p14="http://schemas.microsoft.com/office/powerpoint/2010/main" val="1819870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9</a:t>
            </a:fld>
            <a:endParaRPr lang="nl-NL"/>
          </a:p>
        </p:txBody>
      </p:sp>
    </p:spTree>
    <p:extLst>
      <p:ext uri="{BB962C8B-B14F-4D97-AF65-F5344CB8AC3E}">
        <p14:creationId xmlns:p14="http://schemas.microsoft.com/office/powerpoint/2010/main" val="6228052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bg>
      <p:bgPr>
        <a:solidFill>
          <a:schemeClr val="bg1"/>
        </a:solidFill>
        <a:effectLst/>
      </p:bgPr>
    </p:bg>
    <p:spTree>
      <p:nvGrpSpPr>
        <p:cNvPr id="1" name=""/>
        <p:cNvGrpSpPr/>
        <p:nvPr/>
      </p:nvGrpSpPr>
      <p:grpSpPr>
        <a:xfrm>
          <a:off x="0" y="0"/>
          <a:ext cx="0" cy="0"/>
          <a:chOff x="0" y="0"/>
          <a:chExt cx="0" cy="0"/>
        </a:xfrm>
      </p:grpSpPr>
      <p:pic>
        <p:nvPicPr>
          <p:cNvPr id="6" name="Afbeelding 5" descr="Kind naar gezonder gewicht">
            <a:extLst>
              <a:ext uri="{FF2B5EF4-FFF2-40B4-BE49-F238E27FC236}">
                <a16:creationId xmlns:a16="http://schemas.microsoft.com/office/drawing/2014/main" id="{20004E00-4CA7-3B3F-5C23-C9C5FD989DAE}"/>
              </a:ext>
            </a:extLst>
          </p:cNvPr>
          <p:cNvPicPr>
            <a:picLocks noChangeAspect="1"/>
          </p:cNvPicPr>
          <p:nvPr userDrawn="1"/>
        </p:nvPicPr>
        <p:blipFill>
          <a:blip r:embed="rId2"/>
          <a:stretch>
            <a:fillRect/>
          </a:stretch>
        </p:blipFill>
        <p:spPr>
          <a:xfrm>
            <a:off x="648000" y="504000"/>
            <a:ext cx="3162300" cy="711200"/>
          </a:xfrm>
          <a:prstGeom prst="rect">
            <a:avLst/>
          </a:prstGeom>
        </p:spPr>
      </p:pic>
      <p:sp>
        <p:nvSpPr>
          <p:cNvPr id="15" name="Graphic 13">
            <a:extLst>
              <a:ext uri="{FF2B5EF4-FFF2-40B4-BE49-F238E27FC236}">
                <a16:creationId xmlns:a16="http://schemas.microsoft.com/office/drawing/2014/main" id="{7EA642B2-4CA9-8213-E22A-602C64D9AB9B}"/>
              </a:ext>
            </a:extLst>
          </p:cNvPr>
          <p:cNvSpPr>
            <a:spLocks noChangeAspect="1"/>
          </p:cNvSpPr>
          <p:nvPr/>
        </p:nvSpPr>
        <p:spPr>
          <a:xfrm>
            <a:off x="2198257" y="0"/>
            <a:ext cx="6945743" cy="5144400"/>
          </a:xfrm>
          <a:custGeom>
            <a:avLst/>
            <a:gdLst>
              <a:gd name="connsiteX0" fmla="*/ 0 w 5195536"/>
              <a:gd name="connsiteY0" fmla="*/ 0 h 3848100"/>
              <a:gd name="connsiteX1" fmla="*/ 4343710 w 5195536"/>
              <a:gd name="connsiteY1" fmla="*/ 1523468 h 3848100"/>
              <a:gd name="connsiteX2" fmla="*/ 4641669 w 5195536"/>
              <a:gd name="connsiteY2" fmla="*/ 2143154 h 3848100"/>
              <a:gd name="connsiteX3" fmla="*/ 4042231 w 5195536"/>
              <a:gd name="connsiteY3" fmla="*/ 3848100 h 3848100"/>
              <a:gd name="connsiteX4" fmla="*/ 5195537 w 5195536"/>
              <a:gd name="connsiteY4" fmla="*/ 3848100 h 3848100"/>
              <a:gd name="connsiteX5" fmla="*/ 5195537 w 5195536"/>
              <a:gd name="connsiteY5" fmla="*/ 0 h 3848100"/>
              <a:gd name="connsiteX6" fmla="*/ 0 w 5195536"/>
              <a:gd name="connsiteY6" fmla="*/ 0 h 384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5536" h="3848100">
                <a:moveTo>
                  <a:pt x="0" y="0"/>
                </a:moveTo>
                <a:lnTo>
                  <a:pt x="4343710" y="1523468"/>
                </a:lnTo>
                <a:cubicBezTo>
                  <a:pt x="4596195" y="1612021"/>
                  <a:pt x="4730333" y="1890985"/>
                  <a:pt x="4641669" y="2143154"/>
                </a:cubicBezTo>
                <a:lnTo>
                  <a:pt x="4042231" y="3848100"/>
                </a:lnTo>
                <a:lnTo>
                  <a:pt x="5195537" y="3848100"/>
                </a:lnTo>
                <a:lnTo>
                  <a:pt x="5195537" y="0"/>
                </a:lnTo>
                <a:lnTo>
                  <a:pt x="0" y="0"/>
                </a:lnTo>
                <a:close/>
              </a:path>
            </a:pathLst>
          </a:custGeom>
          <a:solidFill>
            <a:schemeClr val="tx2"/>
          </a:solidFill>
          <a:ln w="9508" cap="flat">
            <a:noFill/>
            <a:prstDash val="solid"/>
            <a:miter/>
          </a:ln>
        </p:spPr>
        <p:txBody>
          <a:bodyPr rtlCol="0" anchor="ctr"/>
          <a:lstStyle/>
          <a:p>
            <a:endParaRPr lang="nl-NL"/>
          </a:p>
        </p:txBody>
      </p:sp>
      <p:sp>
        <p:nvSpPr>
          <p:cNvPr id="2" name="Title 1"/>
          <p:cNvSpPr>
            <a:spLocks noGrp="1"/>
          </p:cNvSpPr>
          <p:nvPr>
            <p:ph type="ctrTitle" hasCustomPrompt="1"/>
          </p:nvPr>
        </p:nvSpPr>
        <p:spPr>
          <a:xfrm>
            <a:off x="792000" y="1927410"/>
            <a:ext cx="3816000" cy="1512000"/>
          </a:xfrm>
        </p:spPr>
        <p:txBody>
          <a:bodyPr anchor="t" anchorCtr="0"/>
          <a:lstStyle>
            <a:lvl1pPr algn="l">
              <a:defRPr sz="3200" b="1">
                <a:solidFill>
                  <a:schemeClr val="tx1"/>
                </a:solidFill>
              </a:defRPr>
            </a:lvl1pPr>
          </a:lstStyle>
          <a:p>
            <a:r>
              <a:rPr lang="nl-NL"/>
              <a:t>Titelstijl van model bewerken</a:t>
            </a:r>
            <a:endParaRPr lang="en-US"/>
          </a:p>
        </p:txBody>
      </p:sp>
      <p:sp>
        <p:nvSpPr>
          <p:cNvPr id="3" name="Subtitle 2"/>
          <p:cNvSpPr>
            <a:spLocks noGrp="1"/>
          </p:cNvSpPr>
          <p:nvPr>
            <p:ph type="subTitle" idx="1" hasCustomPrompt="1"/>
          </p:nvPr>
        </p:nvSpPr>
        <p:spPr>
          <a:xfrm>
            <a:off x="791999" y="3456000"/>
            <a:ext cx="3815999" cy="540000"/>
          </a:xfrm>
        </p:spPr>
        <p:txBody>
          <a:bodyPr anchor="t" anchorCtr="0"/>
          <a:lstStyle>
            <a:lvl1pPr marL="0" indent="0" algn="l">
              <a:lnSpc>
                <a:spcPct val="100000"/>
              </a:lnSpc>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pic>
        <p:nvPicPr>
          <p:cNvPr id="9" name="Afbeelding 8" descr="Een onderdeel van:&#10;JOGG &#10;gezonde jeugd &#10;gezonde toekomst">
            <a:extLst>
              <a:ext uri="{FF2B5EF4-FFF2-40B4-BE49-F238E27FC236}">
                <a16:creationId xmlns:a16="http://schemas.microsoft.com/office/drawing/2014/main" id="{5D998E29-5607-53EC-B23B-C4868EE41657}"/>
              </a:ext>
            </a:extLst>
          </p:cNvPr>
          <p:cNvPicPr>
            <a:picLocks noChangeAspect="1"/>
          </p:cNvPicPr>
          <p:nvPr userDrawn="1"/>
        </p:nvPicPr>
        <p:blipFill>
          <a:blip r:embed="rId3"/>
          <a:stretch>
            <a:fillRect/>
          </a:stretch>
        </p:blipFill>
        <p:spPr>
          <a:xfrm>
            <a:off x="648000" y="4176000"/>
            <a:ext cx="2374900" cy="469900"/>
          </a:xfrm>
          <a:prstGeom prst="rect">
            <a:avLst/>
          </a:prstGeom>
        </p:spPr>
      </p:pic>
      <p:pic>
        <p:nvPicPr>
          <p:cNvPr id="13" name="Afbeelding 12">
            <a:extLst>
              <a:ext uri="{FF2B5EF4-FFF2-40B4-BE49-F238E27FC236}">
                <a16:creationId xmlns:a16="http://schemas.microsoft.com/office/drawing/2014/main" id="{EB667410-4256-0AE8-16AA-A2C27D66F100}"/>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4704443" y="1272864"/>
            <a:ext cx="4127500" cy="3200400"/>
          </a:xfrm>
          <a:prstGeom prst="rect">
            <a:avLst/>
          </a:prstGeom>
        </p:spPr>
      </p:pic>
      <p:sp>
        <p:nvSpPr>
          <p:cNvPr id="22" name="Vrije vorm 21">
            <a:extLst>
              <a:ext uri="{FF2B5EF4-FFF2-40B4-BE49-F238E27FC236}">
                <a16:creationId xmlns:a16="http://schemas.microsoft.com/office/drawing/2014/main" id="{CA51C9F5-D2F5-9355-F547-9B5ABCB43C19}"/>
              </a:ext>
            </a:extLst>
          </p:cNvPr>
          <p:cNvSpPr/>
          <p:nvPr userDrawn="1"/>
        </p:nvSpPr>
        <p:spPr>
          <a:xfrm>
            <a:off x="6930001" y="-1"/>
            <a:ext cx="2213999" cy="1686815"/>
          </a:xfrm>
          <a:custGeom>
            <a:avLst/>
            <a:gdLst>
              <a:gd name="connsiteX0" fmla="*/ 84413 w 2213999"/>
              <a:gd name="connsiteY0" fmla="*/ 0 h 1686815"/>
              <a:gd name="connsiteX1" fmla="*/ 2213999 w 2213999"/>
              <a:gd name="connsiteY1" fmla="*/ 0 h 1686815"/>
              <a:gd name="connsiteX2" fmla="*/ 2213999 w 2213999"/>
              <a:gd name="connsiteY2" fmla="*/ 1686815 h 1686815"/>
              <a:gd name="connsiteX3" fmla="*/ 584433 w 2213999"/>
              <a:gd name="connsiteY3" fmla="*/ 1522285 h 1686815"/>
              <a:gd name="connsiteX4" fmla="*/ 584559 w 2213999"/>
              <a:gd name="connsiteY4" fmla="*/ 1522412 h 1686815"/>
              <a:gd name="connsiteX5" fmla="*/ 3279 w 2213999"/>
              <a:gd name="connsiteY5" fmla="*/ 808897 h 168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3999" h="1686815">
                <a:moveTo>
                  <a:pt x="84413" y="0"/>
                </a:moveTo>
                <a:lnTo>
                  <a:pt x="2213999" y="0"/>
                </a:lnTo>
                <a:lnTo>
                  <a:pt x="2213999" y="1686815"/>
                </a:lnTo>
                <a:lnTo>
                  <a:pt x="584433" y="1522285"/>
                </a:lnTo>
                <a:lnTo>
                  <a:pt x="584559" y="1522412"/>
                </a:lnTo>
                <a:cubicBezTo>
                  <a:pt x="229035" y="1486500"/>
                  <a:pt x="-32528" y="1165336"/>
                  <a:pt x="3279" y="8088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3" name="Tijdelijke aanduiding voor afbeelding 22">
            <a:extLst>
              <a:ext uri="{FF2B5EF4-FFF2-40B4-BE49-F238E27FC236}">
                <a16:creationId xmlns:a16="http://schemas.microsoft.com/office/drawing/2014/main" id="{9DB1C3BC-C8FD-48D5-375C-C3893F1B611B}"/>
              </a:ext>
            </a:extLst>
          </p:cNvPr>
          <p:cNvSpPr>
            <a:spLocks noGrp="1"/>
          </p:cNvSpPr>
          <p:nvPr>
            <p:ph type="pic" idx="13"/>
          </p:nvPr>
        </p:nvSpPr>
        <p:spPr>
          <a:xfrm>
            <a:off x="6930001" y="0"/>
            <a:ext cx="2213999" cy="1686815"/>
          </a:xfrm>
          <a:custGeom>
            <a:avLst/>
            <a:gdLst>
              <a:gd name="connsiteX0" fmla="*/ 84413 w 2213999"/>
              <a:gd name="connsiteY0" fmla="*/ 0 h 1686815"/>
              <a:gd name="connsiteX1" fmla="*/ 2213999 w 2213999"/>
              <a:gd name="connsiteY1" fmla="*/ 0 h 1686815"/>
              <a:gd name="connsiteX2" fmla="*/ 2213999 w 2213999"/>
              <a:gd name="connsiteY2" fmla="*/ 1686815 h 1686815"/>
              <a:gd name="connsiteX3" fmla="*/ 584433 w 2213999"/>
              <a:gd name="connsiteY3" fmla="*/ 1522285 h 1686815"/>
              <a:gd name="connsiteX4" fmla="*/ 584559 w 2213999"/>
              <a:gd name="connsiteY4" fmla="*/ 1522412 h 1686815"/>
              <a:gd name="connsiteX5" fmla="*/ 3279 w 2213999"/>
              <a:gd name="connsiteY5" fmla="*/ 808897 h 168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3999" h="1686815">
                <a:moveTo>
                  <a:pt x="84413" y="0"/>
                </a:moveTo>
                <a:lnTo>
                  <a:pt x="2213999" y="0"/>
                </a:lnTo>
                <a:lnTo>
                  <a:pt x="2213999" y="1686815"/>
                </a:lnTo>
                <a:lnTo>
                  <a:pt x="584433" y="1522285"/>
                </a:lnTo>
                <a:lnTo>
                  <a:pt x="584559" y="1522412"/>
                </a:lnTo>
                <a:cubicBezTo>
                  <a:pt x="229035" y="1486500"/>
                  <a:pt x="-32528" y="1165336"/>
                  <a:pt x="3279" y="808897"/>
                </a:cubicBezTo>
                <a:close/>
              </a:path>
            </a:pathLst>
          </a:custGeom>
          <a:solidFill>
            <a:schemeClr val="bg1"/>
          </a:solidFill>
        </p:spPr>
        <p:txBody>
          <a:bodyPr wrap="square" lIns="180000" tIns="324000" rIns="180000" bIns="36000" anchor="t" anchorCtr="0">
            <a:noAutofit/>
          </a:bodyPr>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Tree>
    <p:extLst>
      <p:ext uri="{BB962C8B-B14F-4D97-AF65-F5344CB8AC3E}">
        <p14:creationId xmlns:p14="http://schemas.microsoft.com/office/powerpoint/2010/main" val="1947022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cus 2">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18CCFF1-8D02-F1DC-753E-E5E45975A016}"/>
              </a:ext>
            </a:extLst>
          </p:cNvPr>
          <p:cNvSpPr/>
          <p:nvPr userDrawn="1"/>
        </p:nvSpPr>
        <p:spPr>
          <a:xfrm>
            <a:off x="4572000" y="0"/>
            <a:ext cx="457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ate Placeholder 2"/>
          <p:cNvSpPr>
            <a:spLocks noGrp="1"/>
          </p:cNvSpPr>
          <p:nvPr>
            <p:ph type="dt" sz="half" idx="10"/>
          </p:nvPr>
        </p:nvSpPr>
        <p:spPr>
          <a:xfrm rot="16200000">
            <a:off x="8064000" y="2466000"/>
            <a:ext cx="2984399" cy="180000"/>
          </a:xfrm>
        </p:spPr>
        <p:txBody>
          <a:bodyPr/>
          <a:lstStyle>
            <a:lvl1pPr>
              <a:defRPr>
                <a:solidFill>
                  <a:srgbClr val="ECECEC"/>
                </a:solidFill>
              </a:defRPr>
            </a:lvl1pPr>
          </a:lstStyle>
          <a:p>
            <a:r>
              <a:rPr lang="nl-NL"/>
              <a:t>Teamfit is een werkwijze</a:t>
            </a:r>
          </a:p>
        </p:txBody>
      </p:sp>
      <p:sp>
        <p:nvSpPr>
          <p:cNvPr id="4" name="Footer Placeholder 3"/>
          <p:cNvSpPr>
            <a:spLocks noGrp="1"/>
          </p:cNvSpPr>
          <p:nvPr>
            <p:ph type="ftr" sz="quarter" idx="11"/>
          </p:nvPr>
        </p:nvSpPr>
        <p:spPr>
          <a:xfrm>
            <a:off x="324000" y="5400000"/>
            <a:ext cx="3086100" cy="180000"/>
          </a:xfrm>
        </p:spPr>
        <p:txBody>
          <a:bodyPr/>
          <a:lstStyle>
            <a:lvl1pPr>
              <a:defRPr>
                <a:solidFill>
                  <a:srgbClr val="ECECEC"/>
                </a:solidFill>
              </a:defRPr>
            </a:lvl1pPr>
          </a:lstStyle>
          <a:p>
            <a:endParaRPr lang="nl-NL"/>
          </a:p>
        </p:txBody>
      </p:sp>
      <p:sp>
        <p:nvSpPr>
          <p:cNvPr id="5" name="Slide Number Placeholder 4"/>
          <p:cNvSpPr>
            <a:spLocks noGrp="1"/>
          </p:cNvSpPr>
          <p:nvPr>
            <p:ph type="sldNum" sz="quarter" idx="12"/>
          </p:nvPr>
        </p:nvSpPr>
        <p:spPr>
          <a:xfrm>
            <a:off x="8100000" y="5400000"/>
            <a:ext cx="720000" cy="288000"/>
          </a:xfrm>
        </p:spPr>
        <p:txBody>
          <a:bodyPr/>
          <a:lstStyle>
            <a:lvl1pPr>
              <a:defRPr>
                <a:solidFill>
                  <a:srgbClr val="ECECEC"/>
                </a:solidFill>
              </a:defRPr>
            </a:lvl1pPr>
          </a:lstStyle>
          <a:p>
            <a:fld id="{14F1411D-0280-154F-AEAC-4C20B7AA46B2}" type="slidenum">
              <a:rPr lang="nl-NL" smtClean="0"/>
              <a:pPr/>
              <a:t>‹nr.›</a:t>
            </a:fld>
            <a:endParaRPr lang="nl-NL"/>
          </a:p>
        </p:txBody>
      </p:sp>
      <p:sp>
        <p:nvSpPr>
          <p:cNvPr id="14" name="Picture Placeholder 2">
            <a:extLst>
              <a:ext uri="{FF2B5EF4-FFF2-40B4-BE49-F238E27FC236}">
                <a16:creationId xmlns:a16="http://schemas.microsoft.com/office/drawing/2014/main" id="{04B83A93-7E4E-CD9C-5312-CEA46B23678F}"/>
              </a:ext>
            </a:extLst>
          </p:cNvPr>
          <p:cNvSpPr>
            <a:spLocks noGrp="1"/>
          </p:cNvSpPr>
          <p:nvPr>
            <p:ph type="pic" idx="13" hasCustomPrompt="1"/>
          </p:nvPr>
        </p:nvSpPr>
        <p:spPr>
          <a:xfrm>
            <a:off x="4788000" y="216000"/>
            <a:ext cx="4140000" cy="4712400"/>
          </a:xfrm>
          <a:prstGeom prst="roundRect">
            <a:avLst>
              <a:gd name="adj" fmla="val 1020"/>
            </a:avLst>
          </a:prstGeom>
          <a:solidFill>
            <a:schemeClr val="bg1"/>
          </a:solidFill>
        </p:spPr>
        <p:txBody>
          <a:bodyPr lIns="360000" tIns="360000" rIns="360000" anchor="t"/>
          <a:lstStyle>
            <a:lvl1pPr marL="0" indent="0" algn="ctr">
              <a:lnSpc>
                <a:spcPct val="150000"/>
              </a:lnSpc>
              <a:spcBef>
                <a:spcPts val="0"/>
              </a:spcBef>
              <a:buNone/>
              <a:defRPr sz="14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Placeholder 1">
            <a:extLst>
              <a:ext uri="{FF2B5EF4-FFF2-40B4-BE49-F238E27FC236}">
                <a16:creationId xmlns:a16="http://schemas.microsoft.com/office/drawing/2014/main" id="{1009CF86-A07D-E2AE-58B3-45C22807686D}"/>
              </a:ext>
            </a:extLst>
          </p:cNvPr>
          <p:cNvSpPr>
            <a:spLocks noGrp="1"/>
          </p:cNvSpPr>
          <p:nvPr>
            <p:ph type="title"/>
          </p:nvPr>
        </p:nvSpPr>
        <p:spPr>
          <a:xfrm>
            <a:off x="792001" y="576000"/>
            <a:ext cx="3672000" cy="468000"/>
          </a:xfrm>
          <a:prstGeom prst="rect">
            <a:avLst/>
          </a:prstGeom>
        </p:spPr>
        <p:txBody>
          <a:bodyPr vert="horz" lIns="0" tIns="18000" rIns="0" bIns="0" rtlCol="0" anchor="t" anchorCtr="0">
            <a:noAutofit/>
          </a:bodyPr>
          <a:lstStyle/>
          <a:p>
            <a:r>
              <a:rPr lang="nl-NL"/>
              <a:t>Klik om stijl te bewerken</a:t>
            </a:r>
            <a:endParaRPr lang="en-US"/>
          </a:p>
        </p:txBody>
      </p:sp>
      <p:sp>
        <p:nvSpPr>
          <p:cNvPr id="6" name="Tijdelijke aanduiding voor tekst 5">
            <a:extLst>
              <a:ext uri="{FF2B5EF4-FFF2-40B4-BE49-F238E27FC236}">
                <a16:creationId xmlns:a16="http://schemas.microsoft.com/office/drawing/2014/main" id="{03CDA68D-49C5-FE06-7DE3-BA2ECC628EB7}"/>
              </a:ext>
            </a:extLst>
          </p:cNvPr>
          <p:cNvSpPr>
            <a:spLocks noGrp="1"/>
          </p:cNvSpPr>
          <p:nvPr>
            <p:ph type="body" sz="quarter" idx="14"/>
          </p:nvPr>
        </p:nvSpPr>
        <p:spPr>
          <a:xfrm>
            <a:off x="792001" y="1152000"/>
            <a:ext cx="3672000" cy="331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97079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kolomm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6" name="Title Placeholder 1">
            <a:extLst>
              <a:ext uri="{FF2B5EF4-FFF2-40B4-BE49-F238E27FC236}">
                <a16:creationId xmlns:a16="http://schemas.microsoft.com/office/drawing/2014/main" id="{967D2D01-7314-ADDA-D46B-FA850E4D5254}"/>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9" name="Tijdelijke aanduiding voor tekst 5">
            <a:extLst>
              <a:ext uri="{FF2B5EF4-FFF2-40B4-BE49-F238E27FC236}">
                <a16:creationId xmlns:a16="http://schemas.microsoft.com/office/drawing/2014/main" id="{16C2FF00-EB85-8F75-A102-48FFE2E71177}"/>
              </a:ext>
            </a:extLst>
          </p:cNvPr>
          <p:cNvSpPr>
            <a:spLocks noGrp="1"/>
          </p:cNvSpPr>
          <p:nvPr>
            <p:ph type="body" sz="quarter" idx="14"/>
          </p:nvPr>
        </p:nvSpPr>
        <p:spPr>
          <a:xfrm>
            <a:off x="792001" y="1144588"/>
            <a:ext cx="3672000" cy="331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tekst 5">
            <a:extLst>
              <a:ext uri="{FF2B5EF4-FFF2-40B4-BE49-F238E27FC236}">
                <a16:creationId xmlns:a16="http://schemas.microsoft.com/office/drawing/2014/main" id="{75329D83-A891-68EC-6C50-588134BB200C}"/>
              </a:ext>
            </a:extLst>
          </p:cNvPr>
          <p:cNvSpPr>
            <a:spLocks noGrp="1"/>
          </p:cNvSpPr>
          <p:nvPr>
            <p:ph type="body" sz="quarter" idx="15"/>
          </p:nvPr>
        </p:nvSpPr>
        <p:spPr>
          <a:xfrm>
            <a:off x="4680001" y="1144588"/>
            <a:ext cx="3672000" cy="331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704551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afbeelding recht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Picture Placeholder 2">
            <a:extLst>
              <a:ext uri="{FF2B5EF4-FFF2-40B4-BE49-F238E27FC236}">
                <a16:creationId xmlns:a16="http://schemas.microsoft.com/office/drawing/2014/main" id="{B84B81F7-BD28-BA83-CF91-00DF025FFC27}"/>
              </a:ext>
            </a:extLst>
          </p:cNvPr>
          <p:cNvSpPr>
            <a:spLocks noGrp="1"/>
          </p:cNvSpPr>
          <p:nvPr>
            <p:ph type="pic" idx="13" hasCustomPrompt="1"/>
          </p:nvPr>
        </p:nvSpPr>
        <p:spPr>
          <a:xfrm>
            <a:off x="4860000" y="1144236"/>
            <a:ext cx="3312000" cy="3311999"/>
          </a:xfrm>
          <a:prstGeom prst="rect">
            <a:avLst/>
          </a:prstGeom>
          <a:solidFill>
            <a:schemeClr val="bg1"/>
          </a:solidFill>
        </p:spPr>
        <p:txBody>
          <a:bodyPr lIns="360000" tIns="360000" rIns="360000" anchor="t"/>
          <a:lstStyle>
            <a:lvl1pPr marL="0" indent="0" algn="ctr">
              <a:lnSpc>
                <a:spcPct val="100000"/>
              </a:lnSpc>
              <a:spcBef>
                <a:spcPts val="0"/>
              </a:spcBef>
              <a:buNone/>
              <a:defRPr sz="14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6" name="Title Placeholder 1">
            <a:extLst>
              <a:ext uri="{FF2B5EF4-FFF2-40B4-BE49-F238E27FC236}">
                <a16:creationId xmlns:a16="http://schemas.microsoft.com/office/drawing/2014/main" id="{967D2D01-7314-ADDA-D46B-FA850E4D5254}"/>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9" name="Tijdelijke aanduiding voor tekst 5">
            <a:extLst>
              <a:ext uri="{FF2B5EF4-FFF2-40B4-BE49-F238E27FC236}">
                <a16:creationId xmlns:a16="http://schemas.microsoft.com/office/drawing/2014/main" id="{16C2FF00-EB85-8F75-A102-48FFE2E71177}"/>
              </a:ext>
            </a:extLst>
          </p:cNvPr>
          <p:cNvSpPr>
            <a:spLocks noGrp="1"/>
          </p:cNvSpPr>
          <p:nvPr>
            <p:ph type="body" sz="quarter" idx="14"/>
          </p:nvPr>
        </p:nvSpPr>
        <p:spPr>
          <a:xfrm>
            <a:off x="792001" y="1144588"/>
            <a:ext cx="3672000" cy="331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626277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afbeelding link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Picture Placeholder 2">
            <a:extLst>
              <a:ext uri="{FF2B5EF4-FFF2-40B4-BE49-F238E27FC236}">
                <a16:creationId xmlns:a16="http://schemas.microsoft.com/office/drawing/2014/main" id="{B84B81F7-BD28-BA83-CF91-00DF025FFC27}"/>
              </a:ext>
            </a:extLst>
          </p:cNvPr>
          <p:cNvSpPr>
            <a:spLocks noGrp="1"/>
          </p:cNvSpPr>
          <p:nvPr>
            <p:ph type="pic" idx="13" hasCustomPrompt="1"/>
          </p:nvPr>
        </p:nvSpPr>
        <p:spPr>
          <a:xfrm>
            <a:off x="972000" y="1144235"/>
            <a:ext cx="3312000" cy="3311999"/>
          </a:xfrm>
          <a:prstGeom prst="rect">
            <a:avLst/>
          </a:prstGeom>
          <a:solidFill>
            <a:schemeClr val="bg1"/>
          </a:solidFill>
        </p:spPr>
        <p:txBody>
          <a:bodyPr lIns="360000" tIns="360000" rIns="360000" anchor="t"/>
          <a:lstStyle>
            <a:lvl1pPr marL="0" indent="0" algn="ctr">
              <a:lnSpc>
                <a:spcPct val="100000"/>
              </a:lnSpc>
              <a:spcBef>
                <a:spcPts val="0"/>
              </a:spcBef>
              <a:buNone/>
              <a:defRPr sz="14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6" name="Title Placeholder 1">
            <a:extLst>
              <a:ext uri="{FF2B5EF4-FFF2-40B4-BE49-F238E27FC236}">
                <a16:creationId xmlns:a16="http://schemas.microsoft.com/office/drawing/2014/main" id="{967D2D01-7314-ADDA-D46B-FA850E4D5254}"/>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9" name="Tijdelijke aanduiding voor tekst 5">
            <a:extLst>
              <a:ext uri="{FF2B5EF4-FFF2-40B4-BE49-F238E27FC236}">
                <a16:creationId xmlns:a16="http://schemas.microsoft.com/office/drawing/2014/main" id="{BDBE9976-5396-11E2-4A5E-B2D8AF82F1E8}"/>
              </a:ext>
            </a:extLst>
          </p:cNvPr>
          <p:cNvSpPr>
            <a:spLocks noGrp="1"/>
          </p:cNvSpPr>
          <p:nvPr>
            <p:ph type="body" sz="quarter" idx="14"/>
          </p:nvPr>
        </p:nvSpPr>
        <p:spPr>
          <a:xfrm>
            <a:off x="4680000" y="1144588"/>
            <a:ext cx="3672000" cy="331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989072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at biedt JOG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87B0010C-B8BD-09DB-A7E9-80D104D2BB0D}"/>
              </a:ext>
            </a:extLst>
          </p:cNvPr>
          <p:cNvSpPr>
            <a:spLocks noGrp="1" noChangeAspect="1"/>
          </p:cNvSpPr>
          <p:nvPr>
            <p:ph type="pic" idx="13" hasCustomPrompt="1"/>
          </p:nvPr>
        </p:nvSpPr>
        <p:spPr>
          <a:xfrm rot="1648335">
            <a:off x="1162766" y="1789378"/>
            <a:ext cx="1548000" cy="1548000"/>
          </a:xfrm>
          <a:prstGeom prst="roundRect">
            <a:avLst>
              <a:gd name="adj" fmla="val 1408"/>
            </a:avLst>
          </a:prstGeom>
          <a:solidFill>
            <a:schemeClr val="bg1">
              <a:lumMod val="85000"/>
            </a:schemeClr>
          </a:solidFill>
        </p:spPr>
        <p:txBody>
          <a:bodyPr lIns="72000" tIns="72000" rIns="72000" anchor="t"/>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5" name="Footer Placeholder 4"/>
          <p:cNvSpPr>
            <a:spLocks noGrp="1"/>
          </p:cNvSpPr>
          <p:nvPr>
            <p:ph type="ftr" sz="quarter" idx="11"/>
          </p:nvPr>
        </p:nvSpPr>
        <p:spPr/>
        <p:txBody>
          <a:bodyPr/>
          <a:lstStyle>
            <a:lvl1pPr>
              <a:defRPr>
                <a:solidFill>
                  <a:srgbClr val="ECECEC"/>
                </a:solidFill>
              </a:defRPr>
            </a:lvl1pPr>
          </a:lstStyle>
          <a:p>
            <a:endParaRPr lang="nl-NL"/>
          </a:p>
        </p:txBody>
      </p:sp>
      <p:sp>
        <p:nvSpPr>
          <p:cNvPr id="6" name="Slide Number Placeholder 5"/>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3" name="Text Placeholder 3">
            <a:extLst>
              <a:ext uri="{FF2B5EF4-FFF2-40B4-BE49-F238E27FC236}">
                <a16:creationId xmlns:a16="http://schemas.microsoft.com/office/drawing/2014/main" id="{703A9C93-598E-2658-04B4-0F52CA572C68}"/>
              </a:ext>
            </a:extLst>
          </p:cNvPr>
          <p:cNvSpPr>
            <a:spLocks noGrp="1"/>
          </p:cNvSpPr>
          <p:nvPr>
            <p:ph type="body" sz="half" idx="15" hasCustomPrompt="1"/>
          </p:nvPr>
        </p:nvSpPr>
        <p:spPr>
          <a:xfrm>
            <a:off x="936000" y="3816001"/>
            <a:ext cx="2088000" cy="432000"/>
          </a:xfrm>
        </p:spPr>
        <p:txBody>
          <a:bodyPr anchor="t" anchorCtr="0"/>
          <a:lstStyle>
            <a:lvl1pPr marL="0" indent="0" algn="ctr">
              <a:lnSpc>
                <a:spcPct val="90000"/>
              </a:lnSpc>
              <a:spcAft>
                <a:spcPts val="0"/>
              </a:spcAft>
              <a:buNone/>
              <a:defRPr sz="1300" b="1">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 name="Title 1">
            <a:extLst>
              <a:ext uri="{FF2B5EF4-FFF2-40B4-BE49-F238E27FC236}">
                <a16:creationId xmlns:a16="http://schemas.microsoft.com/office/drawing/2014/main" id="{56B5B85D-3B85-2A60-1EC3-57376F20814B}"/>
              </a:ext>
            </a:extLst>
          </p:cNvPr>
          <p:cNvSpPr>
            <a:spLocks noGrp="1"/>
          </p:cNvSpPr>
          <p:nvPr>
            <p:ph type="title" hasCustomPrompt="1"/>
          </p:nvPr>
        </p:nvSpPr>
        <p:spPr>
          <a:xfrm>
            <a:off x="791997" y="576000"/>
            <a:ext cx="7560000" cy="432000"/>
          </a:xfrm>
        </p:spPr>
        <p:txBody>
          <a:bodyPr tIns="18000" anchor="t" anchorCtr="0"/>
          <a:lstStyle>
            <a:lvl1pPr>
              <a:defRPr sz="2800">
                <a:solidFill>
                  <a:schemeClr val="tx2"/>
                </a:solidFill>
              </a:defRPr>
            </a:lvl1pPr>
          </a:lstStyle>
          <a:p>
            <a:r>
              <a:rPr lang="nl-NL"/>
              <a:t>Titelstijl bewerken</a:t>
            </a:r>
            <a:endParaRPr lang="en-US"/>
          </a:p>
        </p:txBody>
      </p:sp>
      <p:sp>
        <p:nvSpPr>
          <p:cNvPr id="8" name="Picture Placeholder 2">
            <a:extLst>
              <a:ext uri="{FF2B5EF4-FFF2-40B4-BE49-F238E27FC236}">
                <a16:creationId xmlns:a16="http://schemas.microsoft.com/office/drawing/2014/main" id="{14707D0A-7098-8BC4-268E-8BC4B471AA7D}"/>
              </a:ext>
            </a:extLst>
          </p:cNvPr>
          <p:cNvSpPr>
            <a:spLocks noGrp="1" noChangeAspect="1"/>
          </p:cNvSpPr>
          <p:nvPr>
            <p:ph type="pic" idx="16" hasCustomPrompt="1"/>
          </p:nvPr>
        </p:nvSpPr>
        <p:spPr>
          <a:xfrm rot="20969128">
            <a:off x="3782095" y="1907363"/>
            <a:ext cx="1548000" cy="1548000"/>
          </a:xfrm>
          <a:prstGeom prst="roundRect">
            <a:avLst>
              <a:gd name="adj" fmla="val 1408"/>
            </a:avLst>
          </a:prstGeom>
          <a:solidFill>
            <a:schemeClr val="bg1">
              <a:lumMod val="85000"/>
            </a:schemeClr>
          </a:solidFill>
        </p:spPr>
        <p:txBody>
          <a:bodyPr lIns="72000" tIns="72000" rIns="72000" anchor="t"/>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9" name="Picture Placeholder 2">
            <a:extLst>
              <a:ext uri="{FF2B5EF4-FFF2-40B4-BE49-F238E27FC236}">
                <a16:creationId xmlns:a16="http://schemas.microsoft.com/office/drawing/2014/main" id="{39199CB9-7869-16FD-558A-77BE4A35F646}"/>
              </a:ext>
            </a:extLst>
          </p:cNvPr>
          <p:cNvSpPr>
            <a:spLocks noGrp="1" noChangeAspect="1"/>
          </p:cNvSpPr>
          <p:nvPr>
            <p:ph type="pic" idx="17" hasCustomPrompt="1"/>
          </p:nvPr>
        </p:nvSpPr>
        <p:spPr>
          <a:xfrm rot="19989753">
            <a:off x="6429520" y="1797750"/>
            <a:ext cx="1548000" cy="1548000"/>
          </a:xfrm>
          <a:prstGeom prst="roundRect">
            <a:avLst>
              <a:gd name="adj" fmla="val 1408"/>
            </a:avLst>
          </a:prstGeom>
          <a:solidFill>
            <a:schemeClr val="bg1">
              <a:lumMod val="85000"/>
            </a:schemeClr>
          </a:solidFill>
        </p:spPr>
        <p:txBody>
          <a:bodyPr lIns="72000" tIns="72000" rIns="72000" anchor="t"/>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0" name="Text Placeholder 3">
            <a:extLst>
              <a:ext uri="{FF2B5EF4-FFF2-40B4-BE49-F238E27FC236}">
                <a16:creationId xmlns:a16="http://schemas.microsoft.com/office/drawing/2014/main" id="{1F599F0B-245B-C172-EBF7-BAA6A2C90A9E}"/>
              </a:ext>
            </a:extLst>
          </p:cNvPr>
          <p:cNvSpPr>
            <a:spLocks noGrp="1"/>
          </p:cNvSpPr>
          <p:nvPr>
            <p:ph type="body" sz="half" idx="18" hasCustomPrompt="1"/>
          </p:nvPr>
        </p:nvSpPr>
        <p:spPr>
          <a:xfrm>
            <a:off x="3528000" y="3816001"/>
            <a:ext cx="2088000" cy="432000"/>
          </a:xfrm>
        </p:spPr>
        <p:txBody>
          <a:bodyPr anchor="t" anchorCtr="0"/>
          <a:lstStyle>
            <a:lvl1pPr marL="0" indent="0" algn="ctr">
              <a:lnSpc>
                <a:spcPct val="90000"/>
              </a:lnSpc>
              <a:spcAft>
                <a:spcPts val="0"/>
              </a:spcAft>
              <a:buNone/>
              <a:defRPr sz="1300" b="1">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1" name="Text Placeholder 3">
            <a:extLst>
              <a:ext uri="{FF2B5EF4-FFF2-40B4-BE49-F238E27FC236}">
                <a16:creationId xmlns:a16="http://schemas.microsoft.com/office/drawing/2014/main" id="{ED9392AB-C81B-1962-6D9D-172A7BFC8E73}"/>
              </a:ext>
            </a:extLst>
          </p:cNvPr>
          <p:cNvSpPr>
            <a:spLocks noGrp="1"/>
          </p:cNvSpPr>
          <p:nvPr>
            <p:ph type="body" sz="half" idx="19" hasCustomPrompt="1"/>
          </p:nvPr>
        </p:nvSpPr>
        <p:spPr>
          <a:xfrm>
            <a:off x="6156000" y="3816001"/>
            <a:ext cx="2088000" cy="432000"/>
          </a:xfrm>
        </p:spPr>
        <p:txBody>
          <a:bodyPr anchor="t" anchorCtr="0"/>
          <a:lstStyle>
            <a:lvl1pPr marL="0" indent="0" algn="ctr">
              <a:lnSpc>
                <a:spcPct val="90000"/>
              </a:lnSpc>
              <a:spcAft>
                <a:spcPts val="0"/>
              </a:spcAft>
              <a:buNone/>
              <a:defRPr sz="1300" b="1">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28103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en tabel">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ijdelijke aanduiding voor tabel 8">
            <a:extLst>
              <a:ext uri="{FF2B5EF4-FFF2-40B4-BE49-F238E27FC236}">
                <a16:creationId xmlns:a16="http://schemas.microsoft.com/office/drawing/2014/main" id="{A1EA7A82-9B7B-33AF-ED7E-D6DA733C8B82}"/>
              </a:ext>
            </a:extLst>
          </p:cNvPr>
          <p:cNvSpPr>
            <a:spLocks noGrp="1"/>
          </p:cNvSpPr>
          <p:nvPr>
            <p:ph type="tbl" sz="quarter" idx="13" hasCustomPrompt="1"/>
          </p:nvPr>
        </p:nvSpPr>
        <p:spPr>
          <a:xfrm>
            <a:off x="792000" y="1295999"/>
            <a:ext cx="7560000" cy="2952000"/>
          </a:xfrm>
        </p:spPr>
        <p:txBody>
          <a:bodyPr lIns="360000" tIns="360000" rIns="360000" bIns="468000" anchor="t" anchorCtr="0"/>
          <a:lstStyle>
            <a:lvl1pPr marL="0" indent="0" algn="ctr">
              <a:buFontTx/>
              <a:buNone/>
              <a:defRPr sz="1600" b="0">
                <a:solidFill>
                  <a:schemeClr val="tx1">
                    <a:lumMod val="50000"/>
                    <a:lumOff val="50000"/>
                  </a:schemeClr>
                </a:solidFill>
              </a:defRPr>
            </a:lvl1pPr>
          </a:lstStyle>
          <a:p>
            <a:r>
              <a:rPr lang="nl-NL"/>
              <a:t>Klik op het icoon om een tabel toe te voegen</a:t>
            </a:r>
          </a:p>
        </p:txBody>
      </p:sp>
      <p:sp>
        <p:nvSpPr>
          <p:cNvPr id="6" name="Title Placeholder 1">
            <a:extLst>
              <a:ext uri="{FF2B5EF4-FFF2-40B4-BE49-F238E27FC236}">
                <a16:creationId xmlns:a16="http://schemas.microsoft.com/office/drawing/2014/main" id="{3809A65B-9BF1-E4F5-36C1-84E8AEC69A05}"/>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lvl1pPr>
              <a:defRPr>
                <a:solidFill>
                  <a:schemeClr val="tx2"/>
                </a:solidFill>
              </a:defRPr>
            </a:lvl1pPr>
          </a:lstStyle>
          <a:p>
            <a:r>
              <a:rPr lang="nl-NL"/>
              <a:t>Klik om stijl te bewerken</a:t>
            </a:r>
            <a:endParaRPr lang="en-US"/>
          </a:p>
        </p:txBody>
      </p:sp>
      <p:sp>
        <p:nvSpPr>
          <p:cNvPr id="7" name="Text Placeholder 3">
            <a:extLst>
              <a:ext uri="{FF2B5EF4-FFF2-40B4-BE49-F238E27FC236}">
                <a16:creationId xmlns:a16="http://schemas.microsoft.com/office/drawing/2014/main" id="{660979D6-A11D-F6EE-E683-2A841E68B90B}"/>
              </a:ext>
            </a:extLst>
          </p:cNvPr>
          <p:cNvSpPr>
            <a:spLocks noGrp="1"/>
          </p:cNvSpPr>
          <p:nvPr>
            <p:ph type="body" sz="half" idx="14" hasCustomPrompt="1"/>
          </p:nvPr>
        </p:nvSpPr>
        <p:spPr>
          <a:xfrm>
            <a:off x="792001" y="4428000"/>
            <a:ext cx="3671998" cy="360000"/>
          </a:xfrm>
        </p:spPr>
        <p:txBody>
          <a:bodyPr anchor="t" anchorCtr="0"/>
          <a:lstStyle>
            <a:lvl1pPr marL="0" indent="0">
              <a:lnSpc>
                <a:spcPct val="100000"/>
              </a:lnSpc>
              <a:spcAft>
                <a:spcPts val="0"/>
              </a:spcAft>
              <a:buNone/>
              <a:defRPr sz="600" b="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een bronvermelding of noot toe te voegen</a:t>
            </a:r>
          </a:p>
        </p:txBody>
      </p:sp>
    </p:spTree>
    <p:extLst>
      <p:ext uri="{BB962C8B-B14F-4D97-AF65-F5344CB8AC3E}">
        <p14:creationId xmlns:p14="http://schemas.microsoft.com/office/powerpoint/2010/main" val="2485788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haal kind Geel">
    <p:spTree>
      <p:nvGrpSpPr>
        <p:cNvPr id="1" name=""/>
        <p:cNvGrpSpPr/>
        <p:nvPr/>
      </p:nvGrpSpPr>
      <p:grpSpPr>
        <a:xfrm>
          <a:off x="0" y="0"/>
          <a:ext cx="0" cy="0"/>
          <a:chOff x="0" y="0"/>
          <a:chExt cx="0" cy="0"/>
        </a:xfrm>
      </p:grpSpPr>
      <p:sp>
        <p:nvSpPr>
          <p:cNvPr id="7" name="Afgeronde rechthoek 6">
            <a:extLst>
              <a:ext uri="{FF2B5EF4-FFF2-40B4-BE49-F238E27FC236}">
                <a16:creationId xmlns:a16="http://schemas.microsoft.com/office/drawing/2014/main" id="{86CBAA53-AD68-768E-D359-F147D9CB868D}"/>
              </a:ext>
            </a:extLst>
          </p:cNvPr>
          <p:cNvSpPr/>
          <p:nvPr userDrawn="1"/>
        </p:nvSpPr>
        <p:spPr>
          <a:xfrm>
            <a:off x="12600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0" name="Tijdelijke aanduiding voor afbeelding 9">
            <a:extLst>
              <a:ext uri="{FF2B5EF4-FFF2-40B4-BE49-F238E27FC236}">
                <a16:creationId xmlns:a16="http://schemas.microsoft.com/office/drawing/2014/main" id="{46C63F8D-083E-28FF-0181-4DF35D9F37FB}"/>
              </a:ext>
            </a:extLst>
          </p:cNvPr>
          <p:cNvSpPr>
            <a:spLocks noGrp="1"/>
          </p:cNvSpPr>
          <p:nvPr>
            <p:ph type="pic" idx="13"/>
          </p:nvPr>
        </p:nvSpPr>
        <p:spPr>
          <a:xfrm>
            <a:off x="4068000" y="468000"/>
            <a:ext cx="1008000" cy="1008001"/>
          </a:xfrm>
          <a:custGeom>
            <a:avLst/>
            <a:gdLst>
              <a:gd name="connsiteX0" fmla="*/ 512749 w 1008000"/>
              <a:gd name="connsiteY0" fmla="*/ 5 h 1008001"/>
              <a:gd name="connsiteX1" fmla="*/ 535242 w 1008000"/>
              <a:gd name="connsiteY1" fmla="*/ 9758 h 1008001"/>
              <a:gd name="connsiteX2" fmla="*/ 999021 w 1008000"/>
              <a:gd name="connsiteY2" fmla="*/ 489897 h 1008001"/>
              <a:gd name="connsiteX3" fmla="*/ 998245 w 1008000"/>
              <a:gd name="connsiteY3" fmla="*/ 535182 h 1008001"/>
              <a:gd name="connsiteX4" fmla="*/ 518036 w 1008000"/>
              <a:gd name="connsiteY4" fmla="*/ 999021 h 1008001"/>
              <a:gd name="connsiteX5" fmla="*/ 472759 w 1008000"/>
              <a:gd name="connsiteY5" fmla="*/ 998244 h 1008001"/>
              <a:gd name="connsiteX6" fmla="*/ 8979 w 1008000"/>
              <a:gd name="connsiteY6" fmla="*/ 517974 h 1008001"/>
              <a:gd name="connsiteX7" fmla="*/ 9756 w 1008000"/>
              <a:gd name="connsiteY7" fmla="*/ 472689 h 1008001"/>
              <a:gd name="connsiteX8" fmla="*/ 489964 w 1008000"/>
              <a:gd name="connsiteY8" fmla="*/ 8981 h 1008001"/>
              <a:gd name="connsiteX9" fmla="*/ 512749 w 1008000"/>
              <a:gd name="connsiteY9" fmla="*/ 5 h 100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8000" h="1008001">
                <a:moveTo>
                  <a:pt x="512749" y="5"/>
                </a:moveTo>
                <a:cubicBezTo>
                  <a:pt x="520948" y="151"/>
                  <a:pt x="529097" y="3418"/>
                  <a:pt x="535242" y="9758"/>
                </a:cubicBezTo>
                <a:lnTo>
                  <a:pt x="999021" y="489897"/>
                </a:lnTo>
                <a:cubicBezTo>
                  <a:pt x="1011311" y="502577"/>
                  <a:pt x="1010922" y="522891"/>
                  <a:pt x="998245" y="535182"/>
                </a:cubicBezTo>
                <a:lnTo>
                  <a:pt x="518036" y="999021"/>
                </a:lnTo>
                <a:cubicBezTo>
                  <a:pt x="505359" y="1011312"/>
                  <a:pt x="485048" y="1010924"/>
                  <a:pt x="472759" y="998244"/>
                </a:cubicBezTo>
                <a:lnTo>
                  <a:pt x="8979" y="517974"/>
                </a:lnTo>
                <a:cubicBezTo>
                  <a:pt x="-3310" y="505294"/>
                  <a:pt x="-2922" y="484982"/>
                  <a:pt x="9756" y="472689"/>
                </a:cubicBezTo>
                <a:lnTo>
                  <a:pt x="489964" y="8981"/>
                </a:lnTo>
                <a:cubicBezTo>
                  <a:pt x="496304" y="2835"/>
                  <a:pt x="504551" y="-140"/>
                  <a:pt x="512749" y="5"/>
                </a:cubicBezTo>
                <a:close/>
              </a:path>
            </a:pathLst>
          </a:custGeom>
          <a:solidFill>
            <a:schemeClr val="bg1">
              <a:lumMod val="85000"/>
            </a:schemeClr>
          </a:solidFill>
        </p:spPr>
        <p:txBody>
          <a:bodyPr wrap="square" lIns="36000" tIns="36000" rIns="36000" bIns="36000" anchor="ctr" anchorCtr="0">
            <a:noAutofit/>
          </a:bodyPr>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
        <p:nvSpPr>
          <p:cNvPr id="11" name="Title 1">
            <a:extLst>
              <a:ext uri="{FF2B5EF4-FFF2-40B4-BE49-F238E27FC236}">
                <a16:creationId xmlns:a16="http://schemas.microsoft.com/office/drawing/2014/main" id="{0CF8FB6D-8F48-8732-DB99-328AFBDC70EE}"/>
              </a:ext>
            </a:extLst>
          </p:cNvPr>
          <p:cNvSpPr>
            <a:spLocks noGrp="1"/>
          </p:cNvSpPr>
          <p:nvPr>
            <p:ph type="title" hasCustomPrompt="1"/>
          </p:nvPr>
        </p:nvSpPr>
        <p:spPr>
          <a:xfrm>
            <a:off x="972000" y="1800000"/>
            <a:ext cx="7200000" cy="288000"/>
          </a:xfrm>
        </p:spPr>
        <p:txBody>
          <a:bodyPr anchor="t" anchorCtr="0"/>
          <a:lstStyle>
            <a:lvl1pPr algn="ctr">
              <a:defRPr sz="1600" b="1">
                <a:solidFill>
                  <a:schemeClr val="tx1"/>
                </a:solidFill>
              </a:defRPr>
            </a:lvl1pPr>
          </a:lstStyle>
          <a:p>
            <a:r>
              <a:rPr lang="nl-NL"/>
              <a:t>Titelstijl van model bewerken</a:t>
            </a:r>
            <a:endParaRPr lang="en-US"/>
          </a:p>
        </p:txBody>
      </p:sp>
      <p:sp>
        <p:nvSpPr>
          <p:cNvPr id="12" name="Content Placeholder 2">
            <a:extLst>
              <a:ext uri="{FF2B5EF4-FFF2-40B4-BE49-F238E27FC236}">
                <a16:creationId xmlns:a16="http://schemas.microsoft.com/office/drawing/2014/main" id="{0A0FD834-4206-EE57-0B87-18E712268736}"/>
              </a:ext>
            </a:extLst>
          </p:cNvPr>
          <p:cNvSpPr>
            <a:spLocks noGrp="1"/>
          </p:cNvSpPr>
          <p:nvPr>
            <p:ph idx="1"/>
          </p:nvPr>
        </p:nvSpPr>
        <p:spPr>
          <a:xfrm>
            <a:off x="1692000" y="2340000"/>
            <a:ext cx="5760000" cy="2160000"/>
          </a:xfrm>
        </p:spPr>
        <p:txBody>
          <a:bodyPr anchor="t" anchorCtr="0"/>
          <a:lstStyle>
            <a:lvl1pPr marL="0" indent="0" algn="ctr">
              <a:lnSpc>
                <a:spcPct val="100000"/>
              </a:lnSpc>
              <a:spcAft>
                <a:spcPts val="0"/>
              </a:spcAft>
              <a:buClr>
                <a:schemeClr val="tx2"/>
              </a:buClr>
              <a:buSzPct val="120000"/>
              <a:buFontTx/>
              <a:buNone/>
              <a:defRPr sz="1600" b="0">
                <a:solidFill>
                  <a:schemeClr val="tx1"/>
                </a:solidFill>
              </a:defRPr>
            </a:lvl1pPr>
            <a:lvl2pPr marL="0" indent="0" algn="ctr">
              <a:lnSpc>
                <a:spcPct val="100000"/>
              </a:lnSpc>
              <a:spcAft>
                <a:spcPts val="0"/>
              </a:spcAft>
              <a:buClr>
                <a:schemeClr val="tx2"/>
              </a:buClr>
              <a:buSzPct val="120000"/>
              <a:buFontTx/>
              <a:buNone/>
              <a:defRPr sz="1600" b="0">
                <a:solidFill>
                  <a:schemeClr val="tx1"/>
                </a:solidFill>
              </a:defRPr>
            </a:lvl2pPr>
            <a:lvl3pPr marL="0" indent="0" algn="ctr">
              <a:lnSpc>
                <a:spcPct val="100000"/>
              </a:lnSpc>
              <a:spcAft>
                <a:spcPts val="0"/>
              </a:spcAft>
              <a:buClr>
                <a:schemeClr val="tx2"/>
              </a:buClr>
              <a:buSzPct val="120000"/>
              <a:buFontTx/>
              <a:buNone/>
              <a:defRPr sz="1600" b="0">
                <a:solidFill>
                  <a:schemeClr val="tx1"/>
                </a:solidFill>
              </a:defRPr>
            </a:lvl3pPr>
            <a:lvl4pPr marL="0" indent="0" algn="ctr">
              <a:lnSpc>
                <a:spcPct val="100000"/>
              </a:lnSpc>
              <a:spcAft>
                <a:spcPts val="0"/>
              </a:spcAft>
              <a:buClr>
                <a:schemeClr val="tx2"/>
              </a:buClr>
              <a:buSzPct val="120000"/>
              <a:buFontTx/>
              <a:buNone/>
              <a:defRPr sz="1600" b="0">
                <a:solidFill>
                  <a:schemeClr val="tx1"/>
                </a:solidFill>
              </a:defRPr>
            </a:lvl4pPr>
            <a:lvl5pPr marL="0" indent="0" algn="ctr">
              <a:lnSpc>
                <a:spcPct val="100000"/>
              </a:lnSpc>
              <a:spcAft>
                <a:spcPts val="0"/>
              </a:spcAft>
              <a:buClr>
                <a:schemeClr val="tx2"/>
              </a:buClr>
              <a:buSzPct val="120000"/>
              <a:buFontTx/>
              <a:buNone/>
              <a:defRPr sz="1600" b="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4126797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haal kind Blauw">
    <p:spTree>
      <p:nvGrpSpPr>
        <p:cNvPr id="1" name=""/>
        <p:cNvGrpSpPr/>
        <p:nvPr/>
      </p:nvGrpSpPr>
      <p:grpSpPr>
        <a:xfrm>
          <a:off x="0" y="0"/>
          <a:ext cx="0" cy="0"/>
          <a:chOff x="0" y="0"/>
          <a:chExt cx="0" cy="0"/>
        </a:xfrm>
      </p:grpSpPr>
      <p:sp>
        <p:nvSpPr>
          <p:cNvPr id="7" name="Afgeronde rechthoek 6">
            <a:extLst>
              <a:ext uri="{FF2B5EF4-FFF2-40B4-BE49-F238E27FC236}">
                <a16:creationId xmlns:a16="http://schemas.microsoft.com/office/drawing/2014/main" id="{86CBAA53-AD68-768E-D359-F147D9CB868D}"/>
              </a:ext>
            </a:extLst>
          </p:cNvPr>
          <p:cNvSpPr/>
          <p:nvPr userDrawn="1"/>
        </p:nvSpPr>
        <p:spPr>
          <a:xfrm>
            <a:off x="126000" y="126000"/>
            <a:ext cx="8892000" cy="4892400"/>
          </a:xfrm>
          <a:prstGeom prst="roundRect">
            <a:avLst>
              <a:gd name="adj" fmla="val 71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0" name="Tijdelijke aanduiding voor afbeelding 9">
            <a:extLst>
              <a:ext uri="{FF2B5EF4-FFF2-40B4-BE49-F238E27FC236}">
                <a16:creationId xmlns:a16="http://schemas.microsoft.com/office/drawing/2014/main" id="{46C63F8D-083E-28FF-0181-4DF35D9F37FB}"/>
              </a:ext>
            </a:extLst>
          </p:cNvPr>
          <p:cNvSpPr>
            <a:spLocks noGrp="1"/>
          </p:cNvSpPr>
          <p:nvPr>
            <p:ph type="pic" idx="13"/>
          </p:nvPr>
        </p:nvSpPr>
        <p:spPr>
          <a:xfrm>
            <a:off x="4068000" y="468000"/>
            <a:ext cx="1008000" cy="1008001"/>
          </a:xfrm>
          <a:custGeom>
            <a:avLst/>
            <a:gdLst>
              <a:gd name="connsiteX0" fmla="*/ 512749 w 1008000"/>
              <a:gd name="connsiteY0" fmla="*/ 5 h 1008001"/>
              <a:gd name="connsiteX1" fmla="*/ 535242 w 1008000"/>
              <a:gd name="connsiteY1" fmla="*/ 9758 h 1008001"/>
              <a:gd name="connsiteX2" fmla="*/ 999021 w 1008000"/>
              <a:gd name="connsiteY2" fmla="*/ 489897 h 1008001"/>
              <a:gd name="connsiteX3" fmla="*/ 998245 w 1008000"/>
              <a:gd name="connsiteY3" fmla="*/ 535182 h 1008001"/>
              <a:gd name="connsiteX4" fmla="*/ 518036 w 1008000"/>
              <a:gd name="connsiteY4" fmla="*/ 999021 h 1008001"/>
              <a:gd name="connsiteX5" fmla="*/ 472759 w 1008000"/>
              <a:gd name="connsiteY5" fmla="*/ 998244 h 1008001"/>
              <a:gd name="connsiteX6" fmla="*/ 8979 w 1008000"/>
              <a:gd name="connsiteY6" fmla="*/ 517974 h 1008001"/>
              <a:gd name="connsiteX7" fmla="*/ 9756 w 1008000"/>
              <a:gd name="connsiteY7" fmla="*/ 472689 h 1008001"/>
              <a:gd name="connsiteX8" fmla="*/ 489964 w 1008000"/>
              <a:gd name="connsiteY8" fmla="*/ 8981 h 1008001"/>
              <a:gd name="connsiteX9" fmla="*/ 512749 w 1008000"/>
              <a:gd name="connsiteY9" fmla="*/ 5 h 100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8000" h="1008001">
                <a:moveTo>
                  <a:pt x="512749" y="5"/>
                </a:moveTo>
                <a:cubicBezTo>
                  <a:pt x="520948" y="151"/>
                  <a:pt x="529097" y="3418"/>
                  <a:pt x="535242" y="9758"/>
                </a:cubicBezTo>
                <a:lnTo>
                  <a:pt x="999021" y="489897"/>
                </a:lnTo>
                <a:cubicBezTo>
                  <a:pt x="1011311" y="502577"/>
                  <a:pt x="1010922" y="522891"/>
                  <a:pt x="998245" y="535182"/>
                </a:cubicBezTo>
                <a:lnTo>
                  <a:pt x="518036" y="999021"/>
                </a:lnTo>
                <a:cubicBezTo>
                  <a:pt x="505359" y="1011312"/>
                  <a:pt x="485048" y="1010924"/>
                  <a:pt x="472759" y="998244"/>
                </a:cubicBezTo>
                <a:lnTo>
                  <a:pt x="8979" y="517974"/>
                </a:lnTo>
                <a:cubicBezTo>
                  <a:pt x="-3310" y="505294"/>
                  <a:pt x="-2922" y="484982"/>
                  <a:pt x="9756" y="472689"/>
                </a:cubicBezTo>
                <a:lnTo>
                  <a:pt x="489964" y="8981"/>
                </a:lnTo>
                <a:cubicBezTo>
                  <a:pt x="496304" y="2835"/>
                  <a:pt x="504551" y="-140"/>
                  <a:pt x="512749" y="5"/>
                </a:cubicBezTo>
                <a:close/>
              </a:path>
            </a:pathLst>
          </a:custGeom>
          <a:solidFill>
            <a:schemeClr val="bg1">
              <a:lumMod val="85000"/>
            </a:schemeClr>
          </a:solidFill>
        </p:spPr>
        <p:txBody>
          <a:bodyPr wrap="square" lIns="36000" tIns="36000" rIns="36000" bIns="36000" anchor="ctr" anchorCtr="0">
            <a:noAutofit/>
          </a:bodyPr>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
        <p:nvSpPr>
          <p:cNvPr id="11" name="Title 1">
            <a:extLst>
              <a:ext uri="{FF2B5EF4-FFF2-40B4-BE49-F238E27FC236}">
                <a16:creationId xmlns:a16="http://schemas.microsoft.com/office/drawing/2014/main" id="{0CF8FB6D-8F48-8732-DB99-328AFBDC70EE}"/>
              </a:ext>
            </a:extLst>
          </p:cNvPr>
          <p:cNvSpPr>
            <a:spLocks noGrp="1"/>
          </p:cNvSpPr>
          <p:nvPr>
            <p:ph type="title" hasCustomPrompt="1"/>
          </p:nvPr>
        </p:nvSpPr>
        <p:spPr>
          <a:xfrm>
            <a:off x="972000" y="1800000"/>
            <a:ext cx="7200000" cy="288000"/>
          </a:xfrm>
        </p:spPr>
        <p:txBody>
          <a:bodyPr anchor="t" anchorCtr="0"/>
          <a:lstStyle>
            <a:lvl1pPr algn="ctr">
              <a:defRPr sz="1600" b="1">
                <a:solidFill>
                  <a:schemeClr val="tx1"/>
                </a:solidFill>
              </a:defRPr>
            </a:lvl1pPr>
          </a:lstStyle>
          <a:p>
            <a:r>
              <a:rPr lang="nl-NL"/>
              <a:t>Titelstijl van model bewerken</a:t>
            </a:r>
            <a:endParaRPr lang="en-US"/>
          </a:p>
        </p:txBody>
      </p:sp>
      <p:sp>
        <p:nvSpPr>
          <p:cNvPr id="12" name="Content Placeholder 2">
            <a:extLst>
              <a:ext uri="{FF2B5EF4-FFF2-40B4-BE49-F238E27FC236}">
                <a16:creationId xmlns:a16="http://schemas.microsoft.com/office/drawing/2014/main" id="{0A0FD834-4206-EE57-0B87-18E712268736}"/>
              </a:ext>
            </a:extLst>
          </p:cNvPr>
          <p:cNvSpPr>
            <a:spLocks noGrp="1"/>
          </p:cNvSpPr>
          <p:nvPr>
            <p:ph idx="1"/>
          </p:nvPr>
        </p:nvSpPr>
        <p:spPr>
          <a:xfrm>
            <a:off x="1692000" y="2340000"/>
            <a:ext cx="5760000" cy="2160000"/>
          </a:xfrm>
        </p:spPr>
        <p:txBody>
          <a:bodyPr anchor="t" anchorCtr="0"/>
          <a:lstStyle>
            <a:lvl1pPr marL="0" indent="0" algn="ctr">
              <a:lnSpc>
                <a:spcPct val="100000"/>
              </a:lnSpc>
              <a:spcAft>
                <a:spcPts val="0"/>
              </a:spcAft>
              <a:buClr>
                <a:schemeClr val="tx2"/>
              </a:buClr>
              <a:buSzPct val="120000"/>
              <a:buFontTx/>
              <a:buNone/>
              <a:defRPr sz="1600" b="0">
                <a:solidFill>
                  <a:schemeClr val="tx1"/>
                </a:solidFill>
              </a:defRPr>
            </a:lvl1pPr>
            <a:lvl2pPr marL="0" indent="0" algn="ctr">
              <a:lnSpc>
                <a:spcPct val="100000"/>
              </a:lnSpc>
              <a:spcAft>
                <a:spcPts val="0"/>
              </a:spcAft>
              <a:buClr>
                <a:schemeClr val="tx2"/>
              </a:buClr>
              <a:buSzPct val="120000"/>
              <a:buFontTx/>
              <a:buNone/>
              <a:defRPr sz="1600" b="0">
                <a:solidFill>
                  <a:schemeClr val="tx1"/>
                </a:solidFill>
              </a:defRPr>
            </a:lvl2pPr>
            <a:lvl3pPr marL="0" indent="0" algn="ctr">
              <a:lnSpc>
                <a:spcPct val="100000"/>
              </a:lnSpc>
              <a:spcAft>
                <a:spcPts val="0"/>
              </a:spcAft>
              <a:buClr>
                <a:schemeClr val="tx2"/>
              </a:buClr>
              <a:buSzPct val="120000"/>
              <a:buFontTx/>
              <a:buNone/>
              <a:defRPr sz="1600" b="0">
                <a:solidFill>
                  <a:schemeClr val="tx1"/>
                </a:solidFill>
              </a:defRPr>
            </a:lvl3pPr>
            <a:lvl4pPr marL="0" indent="0" algn="ctr">
              <a:lnSpc>
                <a:spcPct val="100000"/>
              </a:lnSpc>
              <a:spcAft>
                <a:spcPts val="0"/>
              </a:spcAft>
              <a:buClr>
                <a:schemeClr val="tx2"/>
              </a:buClr>
              <a:buSzPct val="120000"/>
              <a:buFontTx/>
              <a:buNone/>
              <a:defRPr sz="1600" b="0">
                <a:solidFill>
                  <a:schemeClr val="tx1"/>
                </a:solidFill>
              </a:defRPr>
            </a:lvl4pPr>
            <a:lvl5pPr marL="0" indent="0" algn="ctr">
              <a:lnSpc>
                <a:spcPct val="100000"/>
              </a:lnSpc>
              <a:spcAft>
                <a:spcPts val="0"/>
              </a:spcAft>
              <a:buClr>
                <a:schemeClr val="tx2"/>
              </a:buClr>
              <a:buSzPct val="120000"/>
              <a:buFontTx/>
              <a:buNone/>
              <a:defRPr sz="1600" b="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3968413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er weten">
    <p:bg>
      <p:bgPr>
        <a:solidFill>
          <a:schemeClr val="bg1"/>
        </a:solidFill>
        <a:effectLst/>
      </p:bgPr>
    </p:bg>
    <p:spTree>
      <p:nvGrpSpPr>
        <p:cNvPr id="1" name=""/>
        <p:cNvGrpSpPr/>
        <p:nvPr/>
      </p:nvGrpSpPr>
      <p:grpSpPr>
        <a:xfrm>
          <a:off x="0" y="0"/>
          <a:ext cx="0" cy="0"/>
          <a:chOff x="0" y="0"/>
          <a:chExt cx="0" cy="0"/>
        </a:xfrm>
      </p:grpSpPr>
      <p:sp>
        <p:nvSpPr>
          <p:cNvPr id="17" name="Tekstvak 16">
            <a:extLst>
              <a:ext uri="{FF2B5EF4-FFF2-40B4-BE49-F238E27FC236}">
                <a16:creationId xmlns:a16="http://schemas.microsoft.com/office/drawing/2014/main" id="{BD3EE912-09AB-2FB5-2DA4-2D728F1A3C59}"/>
              </a:ext>
            </a:extLst>
          </p:cNvPr>
          <p:cNvSpPr txBox="1"/>
          <p:nvPr userDrawn="1"/>
        </p:nvSpPr>
        <p:spPr>
          <a:xfrm>
            <a:off x="791999" y="2268000"/>
            <a:ext cx="2951999" cy="252000"/>
          </a:xfrm>
          <a:prstGeom prst="rect">
            <a:avLst/>
          </a:prstGeom>
          <a:noFill/>
        </p:spPr>
        <p:txBody>
          <a:bodyPr wrap="square" lIns="0" tIns="0" rIns="0" bIns="0" rtlCol="0">
            <a:noAutofit/>
          </a:bodyPr>
          <a:lstStyle/>
          <a:p>
            <a:pPr>
              <a:lnSpc>
                <a:spcPts val="2000"/>
              </a:lnSpc>
            </a:pPr>
            <a:r>
              <a:rPr lang="nl-NL" sz="2000" b="1">
                <a:solidFill>
                  <a:schemeClr val="tx1"/>
                </a:solidFill>
                <a:latin typeface="+mj-lt"/>
              </a:rPr>
              <a:t>Meer weten?</a:t>
            </a:r>
          </a:p>
        </p:txBody>
      </p:sp>
      <p:sp>
        <p:nvSpPr>
          <p:cNvPr id="18" name="Text Placeholder 3">
            <a:extLst>
              <a:ext uri="{FF2B5EF4-FFF2-40B4-BE49-F238E27FC236}">
                <a16:creationId xmlns:a16="http://schemas.microsoft.com/office/drawing/2014/main" id="{BAB35D33-C06A-B87C-F430-230579884381}"/>
              </a:ext>
            </a:extLst>
          </p:cNvPr>
          <p:cNvSpPr>
            <a:spLocks noGrp="1"/>
          </p:cNvSpPr>
          <p:nvPr>
            <p:ph type="body" sz="half" idx="15" hasCustomPrompt="1"/>
          </p:nvPr>
        </p:nvSpPr>
        <p:spPr>
          <a:xfrm>
            <a:off x="792000" y="2556000"/>
            <a:ext cx="2951999" cy="936000"/>
          </a:xfrm>
        </p:spPr>
        <p:txBody>
          <a:bodyPr anchor="t" anchorCtr="0"/>
          <a:lstStyle>
            <a:lvl1pPr marL="0" indent="0">
              <a:buNone/>
              <a:defRPr sz="1200" b="0">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naam, telefoonnummer en e-mailadres in te vullen</a:t>
            </a:r>
          </a:p>
        </p:txBody>
      </p:sp>
      <p:sp>
        <p:nvSpPr>
          <p:cNvPr id="5" name="Tekstvak 4">
            <a:extLst>
              <a:ext uri="{FF2B5EF4-FFF2-40B4-BE49-F238E27FC236}">
                <a16:creationId xmlns:a16="http://schemas.microsoft.com/office/drawing/2014/main" id="{5F3E651B-F10F-01BF-37B4-6B6524D6D916}"/>
              </a:ext>
            </a:extLst>
          </p:cNvPr>
          <p:cNvSpPr txBox="1"/>
          <p:nvPr userDrawn="1"/>
        </p:nvSpPr>
        <p:spPr>
          <a:xfrm>
            <a:off x="4491627" y="4366222"/>
            <a:ext cx="2951999" cy="252000"/>
          </a:xfrm>
          <a:prstGeom prst="rect">
            <a:avLst/>
          </a:prstGeom>
          <a:noFill/>
        </p:spPr>
        <p:txBody>
          <a:bodyPr wrap="square" lIns="0" tIns="0" rIns="0" bIns="0" rtlCol="0">
            <a:noAutofit/>
          </a:bodyPr>
          <a:lstStyle/>
          <a:p>
            <a:pPr algn="r">
              <a:lnSpc>
                <a:spcPts val="2000"/>
              </a:lnSpc>
            </a:pPr>
            <a:r>
              <a:rPr lang="nl-NL" sz="1500" b="1" noProof="1">
                <a:solidFill>
                  <a:schemeClr val="tx2"/>
                </a:solidFill>
                <a:latin typeface="+mj-lt"/>
              </a:rPr>
              <a:t>kindnaargezondergewicht.nl</a:t>
            </a:r>
          </a:p>
        </p:txBody>
      </p:sp>
      <p:sp>
        <p:nvSpPr>
          <p:cNvPr id="6" name="Tekstvak 5">
            <a:extLst>
              <a:ext uri="{FF2B5EF4-FFF2-40B4-BE49-F238E27FC236}">
                <a16:creationId xmlns:a16="http://schemas.microsoft.com/office/drawing/2014/main" id="{BFEAE5CB-FCFA-F868-1BBC-8B4CE583225B}"/>
              </a:ext>
            </a:extLst>
          </p:cNvPr>
          <p:cNvSpPr txBox="1"/>
          <p:nvPr userDrawn="1"/>
        </p:nvSpPr>
        <p:spPr>
          <a:xfrm>
            <a:off x="7707086" y="4335236"/>
            <a:ext cx="0" cy="0"/>
          </a:xfrm>
          <a:prstGeom prst="rect">
            <a:avLst/>
          </a:prstGeom>
          <a:noFill/>
        </p:spPr>
        <p:txBody>
          <a:bodyPr wrap="none" lIns="0" tIns="0" rIns="0" bIns="0" rtlCol="0">
            <a:noAutofit/>
          </a:bodyPr>
          <a:lstStyle/>
          <a:p>
            <a:pPr algn="l"/>
            <a:endParaRPr lang="en-GB" sz="1500"/>
          </a:p>
        </p:txBody>
      </p:sp>
      <p:pic>
        <p:nvPicPr>
          <p:cNvPr id="9" name="Afbeelding 8" descr="Een onderdeel van:&#10;JOGG &#10;gezonde jeugd &#10;gezonde toekomst">
            <a:extLst>
              <a:ext uri="{FF2B5EF4-FFF2-40B4-BE49-F238E27FC236}">
                <a16:creationId xmlns:a16="http://schemas.microsoft.com/office/drawing/2014/main" id="{BDAF5EC1-BFA3-8762-0C51-B524D8413110}"/>
              </a:ext>
            </a:extLst>
          </p:cNvPr>
          <p:cNvPicPr>
            <a:picLocks noChangeAspect="1"/>
          </p:cNvPicPr>
          <p:nvPr userDrawn="1"/>
        </p:nvPicPr>
        <p:blipFill>
          <a:blip r:embed="rId2"/>
          <a:stretch>
            <a:fillRect/>
          </a:stretch>
        </p:blipFill>
        <p:spPr>
          <a:xfrm>
            <a:off x="648000" y="3924000"/>
            <a:ext cx="1727200" cy="825500"/>
          </a:xfrm>
          <a:prstGeom prst="rect">
            <a:avLst/>
          </a:prstGeom>
        </p:spPr>
      </p:pic>
      <p:pic>
        <p:nvPicPr>
          <p:cNvPr id="11" name="Afbeelding 10" descr="Kind naar gezonder gewicht">
            <a:extLst>
              <a:ext uri="{FF2B5EF4-FFF2-40B4-BE49-F238E27FC236}">
                <a16:creationId xmlns:a16="http://schemas.microsoft.com/office/drawing/2014/main" id="{7151323F-BCA2-1F37-625D-1EC0F29C02C2}"/>
              </a:ext>
            </a:extLst>
          </p:cNvPr>
          <p:cNvPicPr>
            <a:picLocks noChangeAspect="1"/>
          </p:cNvPicPr>
          <p:nvPr userDrawn="1"/>
        </p:nvPicPr>
        <p:blipFill>
          <a:blip r:embed="rId3"/>
          <a:stretch>
            <a:fillRect/>
          </a:stretch>
        </p:blipFill>
        <p:spPr>
          <a:xfrm>
            <a:off x="648000" y="504000"/>
            <a:ext cx="3162300" cy="711200"/>
          </a:xfrm>
          <a:prstGeom prst="rect">
            <a:avLst/>
          </a:prstGeom>
        </p:spPr>
      </p:pic>
      <p:sp>
        <p:nvSpPr>
          <p:cNvPr id="2" name="Graphic 13">
            <a:extLst>
              <a:ext uri="{FF2B5EF4-FFF2-40B4-BE49-F238E27FC236}">
                <a16:creationId xmlns:a16="http://schemas.microsoft.com/office/drawing/2014/main" id="{DE35D99C-1ECF-C1CE-C063-B66764E6B6B9}"/>
              </a:ext>
            </a:extLst>
          </p:cNvPr>
          <p:cNvSpPr>
            <a:spLocks noChangeAspect="1"/>
          </p:cNvSpPr>
          <p:nvPr userDrawn="1"/>
        </p:nvSpPr>
        <p:spPr>
          <a:xfrm>
            <a:off x="2198257" y="0"/>
            <a:ext cx="6945743" cy="5144400"/>
          </a:xfrm>
          <a:custGeom>
            <a:avLst/>
            <a:gdLst>
              <a:gd name="connsiteX0" fmla="*/ 0 w 5195536"/>
              <a:gd name="connsiteY0" fmla="*/ 0 h 3848100"/>
              <a:gd name="connsiteX1" fmla="*/ 4343710 w 5195536"/>
              <a:gd name="connsiteY1" fmla="*/ 1523468 h 3848100"/>
              <a:gd name="connsiteX2" fmla="*/ 4641669 w 5195536"/>
              <a:gd name="connsiteY2" fmla="*/ 2143154 h 3848100"/>
              <a:gd name="connsiteX3" fmla="*/ 4042231 w 5195536"/>
              <a:gd name="connsiteY3" fmla="*/ 3848100 h 3848100"/>
              <a:gd name="connsiteX4" fmla="*/ 5195537 w 5195536"/>
              <a:gd name="connsiteY4" fmla="*/ 3848100 h 3848100"/>
              <a:gd name="connsiteX5" fmla="*/ 5195537 w 5195536"/>
              <a:gd name="connsiteY5" fmla="*/ 0 h 3848100"/>
              <a:gd name="connsiteX6" fmla="*/ 0 w 5195536"/>
              <a:gd name="connsiteY6" fmla="*/ 0 h 384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5536" h="3848100">
                <a:moveTo>
                  <a:pt x="0" y="0"/>
                </a:moveTo>
                <a:lnTo>
                  <a:pt x="4343710" y="1523468"/>
                </a:lnTo>
                <a:cubicBezTo>
                  <a:pt x="4596195" y="1612021"/>
                  <a:pt x="4730333" y="1890985"/>
                  <a:pt x="4641669" y="2143154"/>
                </a:cubicBezTo>
                <a:lnTo>
                  <a:pt x="4042231" y="3848100"/>
                </a:lnTo>
                <a:lnTo>
                  <a:pt x="5195537" y="3848100"/>
                </a:lnTo>
                <a:lnTo>
                  <a:pt x="5195537" y="0"/>
                </a:lnTo>
                <a:lnTo>
                  <a:pt x="0" y="0"/>
                </a:lnTo>
                <a:close/>
              </a:path>
            </a:pathLst>
          </a:custGeom>
          <a:solidFill>
            <a:schemeClr val="tx2"/>
          </a:solidFill>
          <a:ln w="9508" cap="flat">
            <a:noFill/>
            <a:prstDash val="solid"/>
            <a:miter/>
          </a:ln>
        </p:spPr>
        <p:txBody>
          <a:bodyPr rtlCol="0" anchor="ctr"/>
          <a:lstStyle/>
          <a:p>
            <a:endParaRPr lang="nl-NL"/>
          </a:p>
        </p:txBody>
      </p:sp>
      <p:sp>
        <p:nvSpPr>
          <p:cNvPr id="8" name="Vrije vorm 7">
            <a:extLst>
              <a:ext uri="{FF2B5EF4-FFF2-40B4-BE49-F238E27FC236}">
                <a16:creationId xmlns:a16="http://schemas.microsoft.com/office/drawing/2014/main" id="{AF655DB1-A072-25BA-848F-9C084888B81B}"/>
              </a:ext>
            </a:extLst>
          </p:cNvPr>
          <p:cNvSpPr/>
          <p:nvPr userDrawn="1"/>
        </p:nvSpPr>
        <p:spPr>
          <a:xfrm>
            <a:off x="6930001" y="0"/>
            <a:ext cx="2213999" cy="1686815"/>
          </a:xfrm>
          <a:custGeom>
            <a:avLst/>
            <a:gdLst>
              <a:gd name="connsiteX0" fmla="*/ 84413 w 2213999"/>
              <a:gd name="connsiteY0" fmla="*/ 0 h 1686815"/>
              <a:gd name="connsiteX1" fmla="*/ 2213999 w 2213999"/>
              <a:gd name="connsiteY1" fmla="*/ 0 h 1686815"/>
              <a:gd name="connsiteX2" fmla="*/ 2213999 w 2213999"/>
              <a:gd name="connsiteY2" fmla="*/ 1686815 h 1686815"/>
              <a:gd name="connsiteX3" fmla="*/ 584433 w 2213999"/>
              <a:gd name="connsiteY3" fmla="*/ 1522285 h 1686815"/>
              <a:gd name="connsiteX4" fmla="*/ 584559 w 2213999"/>
              <a:gd name="connsiteY4" fmla="*/ 1522412 h 1686815"/>
              <a:gd name="connsiteX5" fmla="*/ 3279 w 2213999"/>
              <a:gd name="connsiteY5" fmla="*/ 808897 h 168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3999" h="1686815">
                <a:moveTo>
                  <a:pt x="84413" y="0"/>
                </a:moveTo>
                <a:lnTo>
                  <a:pt x="2213999" y="0"/>
                </a:lnTo>
                <a:lnTo>
                  <a:pt x="2213999" y="1686815"/>
                </a:lnTo>
                <a:lnTo>
                  <a:pt x="584433" y="1522285"/>
                </a:lnTo>
                <a:lnTo>
                  <a:pt x="584559" y="1522412"/>
                </a:lnTo>
                <a:cubicBezTo>
                  <a:pt x="229035" y="1486500"/>
                  <a:pt x="-32528" y="1165336"/>
                  <a:pt x="3279" y="8088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0" name="Tijdelijke aanduiding voor afbeelding 9">
            <a:extLst>
              <a:ext uri="{FF2B5EF4-FFF2-40B4-BE49-F238E27FC236}">
                <a16:creationId xmlns:a16="http://schemas.microsoft.com/office/drawing/2014/main" id="{C9793A69-803F-88E0-DC74-15366FBFABEC}"/>
              </a:ext>
            </a:extLst>
          </p:cNvPr>
          <p:cNvSpPr>
            <a:spLocks noGrp="1"/>
          </p:cNvSpPr>
          <p:nvPr>
            <p:ph type="pic" idx="13"/>
          </p:nvPr>
        </p:nvSpPr>
        <p:spPr>
          <a:xfrm>
            <a:off x="6930000" y="-1"/>
            <a:ext cx="2213999" cy="1686815"/>
          </a:xfrm>
          <a:custGeom>
            <a:avLst/>
            <a:gdLst>
              <a:gd name="connsiteX0" fmla="*/ 84413 w 2213999"/>
              <a:gd name="connsiteY0" fmla="*/ 0 h 1686815"/>
              <a:gd name="connsiteX1" fmla="*/ 2213999 w 2213999"/>
              <a:gd name="connsiteY1" fmla="*/ 0 h 1686815"/>
              <a:gd name="connsiteX2" fmla="*/ 2213999 w 2213999"/>
              <a:gd name="connsiteY2" fmla="*/ 1686815 h 1686815"/>
              <a:gd name="connsiteX3" fmla="*/ 584433 w 2213999"/>
              <a:gd name="connsiteY3" fmla="*/ 1522285 h 1686815"/>
              <a:gd name="connsiteX4" fmla="*/ 584559 w 2213999"/>
              <a:gd name="connsiteY4" fmla="*/ 1522412 h 1686815"/>
              <a:gd name="connsiteX5" fmla="*/ 3279 w 2213999"/>
              <a:gd name="connsiteY5" fmla="*/ 808897 h 168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3999" h="1686815">
                <a:moveTo>
                  <a:pt x="84413" y="0"/>
                </a:moveTo>
                <a:lnTo>
                  <a:pt x="2213999" y="0"/>
                </a:lnTo>
                <a:lnTo>
                  <a:pt x="2213999" y="1686815"/>
                </a:lnTo>
                <a:lnTo>
                  <a:pt x="584433" y="1522285"/>
                </a:lnTo>
                <a:lnTo>
                  <a:pt x="584559" y="1522412"/>
                </a:lnTo>
                <a:cubicBezTo>
                  <a:pt x="229035" y="1486500"/>
                  <a:pt x="-32528" y="1165336"/>
                  <a:pt x="3279" y="808897"/>
                </a:cubicBezTo>
                <a:close/>
              </a:path>
            </a:pathLst>
          </a:custGeom>
          <a:solidFill>
            <a:schemeClr val="bg1"/>
          </a:solidFill>
        </p:spPr>
        <p:txBody>
          <a:bodyPr wrap="square" lIns="180000" tIns="324000" rIns="180000" bIns="36000" anchor="t" anchorCtr="0">
            <a:noAutofit/>
          </a:bodyPr>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Tree>
    <p:extLst>
      <p:ext uri="{BB962C8B-B14F-4D97-AF65-F5344CB8AC3E}">
        <p14:creationId xmlns:p14="http://schemas.microsoft.com/office/powerpoint/2010/main" val="548324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leen titel Geel">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D6392384-B7C8-988E-97EA-4CAD8CC7A460}"/>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err="1"/>
              <a:t>Teamfit</a:t>
            </a:r>
            <a:r>
              <a:rPr lang="nl-NL"/>
              <a: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9" name="Tekstvak 8">
            <a:extLst>
              <a:ext uri="{FF2B5EF4-FFF2-40B4-BE49-F238E27FC236}">
                <a16:creationId xmlns:a16="http://schemas.microsoft.com/office/drawing/2014/main" id="{F72A4BFB-1E41-4C98-EE2E-26177B004CDE}"/>
              </a:ext>
            </a:extLst>
          </p:cNvPr>
          <p:cNvSpPr txBox="1"/>
          <p:nvPr userDrawn="1"/>
        </p:nvSpPr>
        <p:spPr>
          <a:xfrm>
            <a:off x="368791" y="1636827"/>
            <a:ext cx="0" cy="0"/>
          </a:xfrm>
          <a:prstGeom prst="rect">
            <a:avLst/>
          </a:prstGeom>
          <a:noFill/>
        </p:spPr>
        <p:txBody>
          <a:bodyPr wrap="none" lIns="0" tIns="0" rIns="0" bIns="0" rtlCol="0">
            <a:noAutofit/>
          </a:bodyPr>
          <a:lstStyle/>
          <a:p>
            <a:pPr algn="l"/>
            <a:endParaRPr lang="nl-NL" sz="1500"/>
          </a:p>
        </p:txBody>
      </p:sp>
      <p:sp>
        <p:nvSpPr>
          <p:cNvPr id="6" name="Title Placeholder 1">
            <a:extLst>
              <a:ext uri="{FF2B5EF4-FFF2-40B4-BE49-F238E27FC236}">
                <a16:creationId xmlns:a16="http://schemas.microsoft.com/office/drawing/2014/main" id="{4595BB02-9654-2083-5D6B-6A1C5A691ED3}"/>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lvl1pPr>
              <a:defRPr>
                <a:solidFill>
                  <a:schemeClr val="tx1"/>
                </a:solidFill>
              </a:defRPr>
            </a:lvl1pPr>
          </a:lstStyle>
          <a:p>
            <a:r>
              <a:rPr lang="nl-NL"/>
              <a:t>Klik om stijl te bewerken</a:t>
            </a:r>
            <a:endParaRPr lang="en-US"/>
          </a:p>
        </p:txBody>
      </p:sp>
    </p:spTree>
    <p:extLst>
      <p:ext uri="{BB962C8B-B14F-4D97-AF65-F5344CB8AC3E}">
        <p14:creationId xmlns:p14="http://schemas.microsoft.com/office/powerpoint/2010/main" val="3551849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p:bg>
      <p:bgPr>
        <a:solidFill>
          <a:schemeClr val="tx2"/>
        </a:solidFill>
        <a:effectLst/>
      </p:bgPr>
    </p:bg>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8445F1FD-EC20-C5CC-E49F-8D601BE6CC8A}"/>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6" name="Title Placeholder 1">
            <a:extLst>
              <a:ext uri="{FF2B5EF4-FFF2-40B4-BE49-F238E27FC236}">
                <a16:creationId xmlns:a16="http://schemas.microsoft.com/office/drawing/2014/main" id="{967D2D01-7314-ADDA-D46B-FA850E4D5254}"/>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9" name="Tijdelijke aanduiding voor tekst 5">
            <a:extLst>
              <a:ext uri="{FF2B5EF4-FFF2-40B4-BE49-F238E27FC236}">
                <a16:creationId xmlns:a16="http://schemas.microsoft.com/office/drawing/2014/main" id="{16C2FF00-EB85-8F75-A102-48FFE2E71177}"/>
              </a:ext>
            </a:extLst>
          </p:cNvPr>
          <p:cNvSpPr>
            <a:spLocks noGrp="1"/>
          </p:cNvSpPr>
          <p:nvPr>
            <p:ph type="body" sz="quarter" idx="14"/>
          </p:nvPr>
        </p:nvSpPr>
        <p:spPr>
          <a:xfrm>
            <a:off x="792001" y="1260000"/>
            <a:ext cx="4320000" cy="3204000"/>
          </a:xfrm>
        </p:spPr>
        <p:txBody>
          <a:bodyPr anchor="t" anchorCtr="0"/>
          <a:lstStyle>
            <a:lvl1pPr>
              <a:spcBef>
                <a:spcPts val="400"/>
              </a:spcBef>
              <a:spcAft>
                <a:spcPts val="0"/>
              </a:spcAft>
              <a:defRPr sz="1300"/>
            </a:lvl1pPr>
            <a:lvl2pPr>
              <a:spcAft>
                <a:spcPts val="0"/>
              </a:spcAft>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02599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llustratie met bijschrift">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D6392384-B7C8-988E-97EA-4CAD8CC7A460}"/>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1" name="Text Placeholder 3">
            <a:extLst>
              <a:ext uri="{FF2B5EF4-FFF2-40B4-BE49-F238E27FC236}">
                <a16:creationId xmlns:a16="http://schemas.microsoft.com/office/drawing/2014/main" id="{F6DD2EDD-235F-506A-EA1F-70FBA8C2DB1D}"/>
              </a:ext>
            </a:extLst>
          </p:cNvPr>
          <p:cNvSpPr>
            <a:spLocks noGrp="1"/>
          </p:cNvSpPr>
          <p:nvPr>
            <p:ph type="body" sz="half" idx="14" hasCustomPrompt="1"/>
          </p:nvPr>
        </p:nvSpPr>
        <p:spPr>
          <a:xfrm>
            <a:off x="5580000" y="3816000"/>
            <a:ext cx="3060000" cy="792000"/>
          </a:xfrm>
        </p:spPr>
        <p:txBody>
          <a:bodyPr anchor="t" anchorCtr="0"/>
          <a:lstStyle>
            <a:lvl1pPr marL="0" indent="0">
              <a:buNone/>
              <a:defRPr sz="1100" b="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 te bewerken</a:t>
            </a:r>
          </a:p>
        </p:txBody>
      </p:sp>
      <p:sp>
        <p:nvSpPr>
          <p:cNvPr id="9" name="Tekstvak 8">
            <a:extLst>
              <a:ext uri="{FF2B5EF4-FFF2-40B4-BE49-F238E27FC236}">
                <a16:creationId xmlns:a16="http://schemas.microsoft.com/office/drawing/2014/main" id="{F72A4BFB-1E41-4C98-EE2E-26177B004CDE}"/>
              </a:ext>
            </a:extLst>
          </p:cNvPr>
          <p:cNvSpPr txBox="1"/>
          <p:nvPr userDrawn="1"/>
        </p:nvSpPr>
        <p:spPr>
          <a:xfrm>
            <a:off x="368791" y="1636827"/>
            <a:ext cx="0" cy="0"/>
          </a:xfrm>
          <a:prstGeom prst="rect">
            <a:avLst/>
          </a:prstGeom>
          <a:noFill/>
        </p:spPr>
        <p:txBody>
          <a:bodyPr wrap="none" lIns="0" tIns="0" rIns="0" bIns="0" rtlCol="0">
            <a:noAutofit/>
          </a:bodyPr>
          <a:lstStyle/>
          <a:p>
            <a:pPr algn="l"/>
            <a:endParaRPr lang="nl-NL" sz="1500"/>
          </a:p>
        </p:txBody>
      </p:sp>
    </p:spTree>
    <p:extLst>
      <p:ext uri="{BB962C8B-B14F-4D97-AF65-F5344CB8AC3E}">
        <p14:creationId xmlns:p14="http://schemas.microsoft.com/office/powerpoint/2010/main" val="1189598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eg">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813516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psomming groot">
  <p:cSld name="Opsomming groot">
    <p:spTree>
      <p:nvGrpSpPr>
        <p:cNvPr id="1" name="Shape 45"/>
        <p:cNvGrpSpPr/>
        <p:nvPr/>
      </p:nvGrpSpPr>
      <p:grpSpPr>
        <a:xfrm>
          <a:off x="0" y="0"/>
          <a:ext cx="0" cy="0"/>
          <a:chOff x="0" y="0"/>
          <a:chExt cx="0" cy="0"/>
        </a:xfrm>
      </p:grpSpPr>
      <p:sp>
        <p:nvSpPr>
          <p:cNvPr id="46" name="Google Shape;46;p61"/>
          <p:cNvSpPr/>
          <p:nvPr/>
        </p:nvSpPr>
        <p:spPr>
          <a:xfrm>
            <a:off x="0" y="0"/>
            <a:ext cx="9144000"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7" name="Google Shape;47;p61"/>
          <p:cNvSpPr/>
          <p:nvPr/>
        </p:nvSpPr>
        <p:spPr>
          <a:xfrm>
            <a:off x="126380" y="126000"/>
            <a:ext cx="8892000" cy="4892400"/>
          </a:xfrm>
          <a:prstGeom prst="roundRect">
            <a:avLst>
              <a:gd name="adj" fmla="val 713"/>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8" name="Google Shape;48;p61"/>
          <p:cNvSpPr txBox="1">
            <a:spLocks noGrp="1"/>
          </p:cNvSpPr>
          <p:nvPr>
            <p:ph type="title"/>
          </p:nvPr>
        </p:nvSpPr>
        <p:spPr>
          <a:xfrm>
            <a:off x="792001" y="972000"/>
            <a:ext cx="5040000" cy="6840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2"/>
              </a:buClr>
              <a:buSzPts val="32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1"/>
          <p:cNvSpPr txBox="1">
            <a:spLocks noGrp="1"/>
          </p:cNvSpPr>
          <p:nvPr>
            <p:ph type="body" idx="1"/>
          </p:nvPr>
        </p:nvSpPr>
        <p:spPr>
          <a:xfrm>
            <a:off x="792000" y="1836000"/>
            <a:ext cx="5040000" cy="2520000"/>
          </a:xfrm>
          <a:prstGeom prst="rect">
            <a:avLst/>
          </a:prstGeom>
          <a:noFill/>
          <a:ln>
            <a:noFill/>
          </a:ln>
        </p:spPr>
        <p:txBody>
          <a:bodyPr spcFirstLastPara="1" wrap="square" lIns="0" tIns="0" rIns="0" bIns="0" anchor="t" anchorCtr="0">
            <a:noAutofit/>
          </a:bodyPr>
          <a:lstStyle>
            <a:lvl1pPr marL="457200" lvl="0" indent="-342900" algn="l">
              <a:lnSpc>
                <a:spcPct val="145000"/>
              </a:lnSpc>
              <a:spcBef>
                <a:spcPts val="0"/>
              </a:spcBef>
              <a:spcAft>
                <a:spcPts val="0"/>
              </a:spcAft>
              <a:buClr>
                <a:schemeClr val="dk2"/>
              </a:buClr>
              <a:buSzPts val="1800"/>
              <a:buFont typeface="Noto Sans Symbols"/>
              <a:buChar char="▪"/>
              <a:defRPr sz="1500"/>
            </a:lvl1pPr>
            <a:lvl2pPr marL="914400" lvl="1" indent="-342900" algn="l">
              <a:lnSpc>
                <a:spcPct val="145000"/>
              </a:lnSpc>
              <a:spcBef>
                <a:spcPts val="0"/>
              </a:spcBef>
              <a:spcAft>
                <a:spcPts val="0"/>
              </a:spcAft>
              <a:buClr>
                <a:schemeClr val="dk2"/>
              </a:buClr>
              <a:buSzPts val="1800"/>
              <a:buFont typeface="Noto Sans Symbols"/>
              <a:buChar char="▪"/>
              <a:defRPr sz="1500"/>
            </a:lvl2pPr>
            <a:lvl3pPr marL="1371600" lvl="2" indent="-342900" algn="l">
              <a:lnSpc>
                <a:spcPct val="145000"/>
              </a:lnSpc>
              <a:spcBef>
                <a:spcPts val="0"/>
              </a:spcBef>
              <a:spcAft>
                <a:spcPts val="0"/>
              </a:spcAft>
              <a:buClr>
                <a:schemeClr val="dk2"/>
              </a:buClr>
              <a:buSzPts val="1800"/>
              <a:buFont typeface="Noto Sans Symbols"/>
              <a:buChar char="▪"/>
              <a:defRPr sz="1500"/>
            </a:lvl3pPr>
            <a:lvl4pPr marL="1828800" lvl="3" indent="-342900" algn="l">
              <a:lnSpc>
                <a:spcPct val="145000"/>
              </a:lnSpc>
              <a:spcBef>
                <a:spcPts val="0"/>
              </a:spcBef>
              <a:spcAft>
                <a:spcPts val="0"/>
              </a:spcAft>
              <a:buClr>
                <a:schemeClr val="dk2"/>
              </a:buClr>
              <a:buSzPts val="1800"/>
              <a:buFont typeface="Noto Sans Symbols"/>
              <a:buChar char="▪"/>
              <a:defRPr sz="1500"/>
            </a:lvl4pPr>
            <a:lvl5pPr marL="2286000" lvl="4" indent="-342900" algn="l">
              <a:lnSpc>
                <a:spcPct val="145000"/>
              </a:lnSpc>
              <a:spcBef>
                <a:spcPts val="0"/>
              </a:spcBef>
              <a:spcAft>
                <a:spcPts val="0"/>
              </a:spcAft>
              <a:buClr>
                <a:schemeClr val="dk2"/>
              </a:buClr>
              <a:buSzPts val="1800"/>
              <a:buFont typeface="Noto Sans Symbols"/>
              <a:buChar char="▪"/>
              <a:defRPr sz="15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61"/>
          <p:cNvSpPr txBox="1">
            <a:spLocks noGrp="1"/>
          </p:cNvSpPr>
          <p:nvPr>
            <p:ph type="dt" idx="10"/>
          </p:nvPr>
        </p:nvSpPr>
        <p:spPr>
          <a:xfrm rot="-5400000">
            <a:off x="7272000" y="2466000"/>
            <a:ext cx="2984399" cy="1800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1"/>
          <p:cNvSpPr txBox="1">
            <a:spLocks noGrp="1"/>
          </p:cNvSpPr>
          <p:nvPr>
            <p:ph type="ftr" idx="11"/>
          </p:nvPr>
        </p:nvSpPr>
        <p:spPr>
          <a:xfrm>
            <a:off x="324000" y="4734000"/>
            <a:ext cx="3086100" cy="180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1"/>
          <p:cNvSpPr txBox="1">
            <a:spLocks noGrp="1"/>
          </p:cNvSpPr>
          <p:nvPr>
            <p:ph type="sldNum" idx="12"/>
          </p:nvPr>
        </p:nvSpPr>
        <p:spPr>
          <a:xfrm>
            <a:off x="8100000" y="4605687"/>
            <a:ext cx="720000" cy="288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
        <p:nvSpPr>
          <p:cNvPr id="53" name="Google Shape;53;p61"/>
          <p:cNvSpPr txBox="1"/>
          <p:nvPr/>
        </p:nvSpPr>
        <p:spPr>
          <a:xfrm>
            <a:off x="0" y="-380003"/>
            <a:ext cx="432000" cy="259293"/>
          </a:xfrm>
          <a:prstGeom prst="rect">
            <a:avLst/>
          </a:prstGeom>
          <a:solidFill>
            <a:schemeClr val="dk1"/>
          </a:solidFill>
          <a:ln>
            <a:noFill/>
          </a:ln>
        </p:spPr>
        <p:txBody>
          <a:bodyPr spcFirstLastPara="1" wrap="square" lIns="72000" tIns="36000" rIns="36000" bIns="36000" anchor="t" anchorCtr="0">
            <a:spAutoFit/>
          </a:bodyPr>
          <a:lstStyle/>
          <a:p>
            <a:pPr marL="0" marR="0" lvl="0" indent="0" algn="l" rtl="0">
              <a:lnSpc>
                <a:spcPct val="103703"/>
              </a:lnSpc>
              <a:spcBef>
                <a:spcPts val="0"/>
              </a:spcBef>
              <a:spcAft>
                <a:spcPts val="0"/>
              </a:spcAft>
              <a:buNone/>
            </a:pPr>
            <a:r>
              <a:rPr lang="nl-NL" sz="1350" b="1">
                <a:solidFill>
                  <a:schemeClr val="lt1"/>
                </a:solidFill>
                <a:latin typeface="Arial"/>
                <a:ea typeface="Arial"/>
                <a:cs typeface="Arial"/>
                <a:sym typeface="Arial"/>
              </a:rPr>
              <a:t>12</a:t>
            </a:r>
            <a:endParaRPr/>
          </a:p>
        </p:txBody>
      </p:sp>
      <p:sp>
        <p:nvSpPr>
          <p:cNvPr id="54" name="Google Shape;54;p61"/>
          <p:cNvSpPr txBox="1"/>
          <p:nvPr/>
        </p:nvSpPr>
        <p:spPr>
          <a:xfrm>
            <a:off x="556759" y="-380003"/>
            <a:ext cx="2880000" cy="259293"/>
          </a:xfrm>
          <a:prstGeom prst="rect">
            <a:avLst/>
          </a:prstGeom>
          <a:solidFill>
            <a:schemeClr val="dk2"/>
          </a:solidFill>
          <a:ln>
            <a:noFill/>
          </a:ln>
        </p:spPr>
        <p:txBody>
          <a:bodyPr spcFirstLastPara="1" wrap="square" lIns="72000" tIns="36000" rIns="36000" bIns="36000" anchor="t" anchorCtr="0">
            <a:spAutoFit/>
          </a:bodyPr>
          <a:lstStyle/>
          <a:p>
            <a:pPr marL="0" marR="0" lvl="0" indent="0" algn="l" rtl="0">
              <a:lnSpc>
                <a:spcPct val="103703"/>
              </a:lnSpc>
              <a:spcBef>
                <a:spcPts val="0"/>
              </a:spcBef>
              <a:spcAft>
                <a:spcPts val="0"/>
              </a:spcAft>
              <a:buNone/>
            </a:pPr>
            <a:r>
              <a:rPr lang="nl-NL" sz="1350" b="1">
                <a:solidFill>
                  <a:schemeClr val="lt1"/>
                </a:solidFill>
                <a:latin typeface="Arial"/>
                <a:ea typeface="Arial"/>
                <a:cs typeface="Arial"/>
                <a:sym typeface="Arial"/>
              </a:rPr>
              <a:t>Opsomming groot</a:t>
            </a:r>
            <a:endParaRPr/>
          </a:p>
        </p:txBody>
      </p:sp>
    </p:spTree>
    <p:extLst>
      <p:ext uri="{BB962C8B-B14F-4D97-AF65-F5344CB8AC3E}">
        <p14:creationId xmlns:p14="http://schemas.microsoft.com/office/powerpoint/2010/main" val="572469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p:bg>
      <p:bgPr>
        <a:solidFill>
          <a:schemeClr val="bg1"/>
        </a:solidFill>
        <a:effectLst/>
      </p:bgPr>
    </p:bg>
    <p:spTree>
      <p:nvGrpSpPr>
        <p:cNvPr id="1" name=""/>
        <p:cNvGrpSpPr/>
        <p:nvPr/>
      </p:nvGrpSpPr>
      <p:grpSpPr>
        <a:xfrm>
          <a:off x="0" y="0"/>
          <a:ext cx="0" cy="0"/>
          <a:chOff x="0" y="0"/>
          <a:chExt cx="0" cy="0"/>
        </a:xfrm>
      </p:grpSpPr>
      <p:sp>
        <p:nvSpPr>
          <p:cNvPr id="10" name="Graphic 2">
            <a:extLst>
              <a:ext uri="{FF2B5EF4-FFF2-40B4-BE49-F238E27FC236}">
                <a16:creationId xmlns:a16="http://schemas.microsoft.com/office/drawing/2014/main" id="{6DA81CF7-F326-87DE-16CA-177ADA7D5E1C}"/>
              </a:ext>
              <a:ext uri="{C183D7F6-B498-43B3-948B-1728B52AA6E4}">
                <adec:decorative xmlns:adec="http://schemas.microsoft.com/office/drawing/2017/decorative" val="1"/>
              </a:ext>
            </a:extLst>
          </p:cNvPr>
          <p:cNvSpPr>
            <a:spLocks noChangeAspect="1"/>
          </p:cNvSpPr>
          <p:nvPr userDrawn="1"/>
        </p:nvSpPr>
        <p:spPr>
          <a:xfrm>
            <a:off x="1636149" y="0"/>
            <a:ext cx="7507851" cy="5144400"/>
          </a:xfrm>
          <a:custGeom>
            <a:avLst/>
            <a:gdLst>
              <a:gd name="connsiteX0" fmla="*/ 0 w 5617110"/>
              <a:gd name="connsiteY0" fmla="*/ 0 h 3848859"/>
              <a:gd name="connsiteX1" fmla="*/ 4906493 w 5617110"/>
              <a:gd name="connsiteY1" fmla="*/ 956894 h 3848859"/>
              <a:gd name="connsiteX2" fmla="*/ 5290963 w 5617110"/>
              <a:gd name="connsiteY2" fmla="*/ 1527173 h 3848859"/>
              <a:gd name="connsiteX3" fmla="*/ 4836943 w 5617110"/>
              <a:gd name="connsiteY3" fmla="*/ 3848860 h 3848859"/>
              <a:gd name="connsiteX4" fmla="*/ 5617111 w 5617110"/>
              <a:gd name="connsiteY4" fmla="*/ 3848860 h 3848859"/>
              <a:gd name="connsiteX5" fmla="*/ 5617111 w 5617110"/>
              <a:gd name="connsiteY5" fmla="*/ 0 h 3848859"/>
              <a:gd name="connsiteX6" fmla="*/ 0 w 5617110"/>
              <a:gd name="connsiteY6" fmla="*/ 0 h 384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110" h="3848859">
                <a:moveTo>
                  <a:pt x="0" y="0"/>
                </a:moveTo>
                <a:lnTo>
                  <a:pt x="4906493" y="956894"/>
                </a:lnTo>
                <a:cubicBezTo>
                  <a:pt x="5169180" y="1008107"/>
                  <a:pt x="5342244" y="1264742"/>
                  <a:pt x="5290963" y="1527173"/>
                </a:cubicBezTo>
                <a:lnTo>
                  <a:pt x="4836943" y="3848860"/>
                </a:lnTo>
                <a:lnTo>
                  <a:pt x="5617111" y="3848860"/>
                </a:lnTo>
                <a:lnTo>
                  <a:pt x="5617111" y="0"/>
                </a:lnTo>
                <a:lnTo>
                  <a:pt x="0" y="0"/>
                </a:lnTo>
                <a:close/>
              </a:path>
            </a:pathLst>
          </a:custGeom>
          <a:solidFill>
            <a:srgbClr val="FFC943"/>
          </a:solidFill>
          <a:ln w="9509" cap="flat">
            <a:noFill/>
            <a:prstDash val="solid"/>
            <a:miter/>
          </a:ln>
        </p:spPr>
        <p:txBody>
          <a:bodyPr rtlCol="0" anchor="ctr"/>
          <a:lstStyle/>
          <a:p>
            <a:endParaRPr lang="en-GB"/>
          </a:p>
        </p:txBody>
      </p:sp>
      <p:sp>
        <p:nvSpPr>
          <p:cNvPr id="2" name="Title 1"/>
          <p:cNvSpPr>
            <a:spLocks noGrp="1"/>
          </p:cNvSpPr>
          <p:nvPr>
            <p:ph type="ctrTitle" hasCustomPrompt="1"/>
          </p:nvPr>
        </p:nvSpPr>
        <p:spPr>
          <a:xfrm>
            <a:off x="792000" y="1927410"/>
            <a:ext cx="3816000" cy="1512000"/>
          </a:xfrm>
        </p:spPr>
        <p:txBody>
          <a:bodyPr anchor="t" anchorCtr="0"/>
          <a:lstStyle>
            <a:lvl1pPr algn="l">
              <a:defRPr sz="3200" b="1">
                <a:solidFill>
                  <a:schemeClr val="tx1"/>
                </a:solidFill>
              </a:defRPr>
            </a:lvl1pPr>
          </a:lstStyle>
          <a:p>
            <a:r>
              <a:rPr lang="nl-NL"/>
              <a:t>Titelstijl van model bewerken</a:t>
            </a:r>
            <a:endParaRPr lang="en-US"/>
          </a:p>
        </p:txBody>
      </p:sp>
      <p:pic>
        <p:nvPicPr>
          <p:cNvPr id="6" name="Afbeelding 5" descr="Kind naar gezonder gewicht">
            <a:extLst>
              <a:ext uri="{FF2B5EF4-FFF2-40B4-BE49-F238E27FC236}">
                <a16:creationId xmlns:a16="http://schemas.microsoft.com/office/drawing/2014/main" id="{20004E00-4CA7-3B3F-5C23-C9C5FD989DAE}"/>
              </a:ext>
            </a:extLst>
          </p:cNvPr>
          <p:cNvPicPr>
            <a:picLocks noChangeAspect="1"/>
          </p:cNvPicPr>
          <p:nvPr userDrawn="1"/>
        </p:nvPicPr>
        <p:blipFill>
          <a:blip r:embed="rId2"/>
          <a:stretch>
            <a:fillRect/>
          </a:stretch>
        </p:blipFill>
        <p:spPr>
          <a:xfrm>
            <a:off x="648000" y="504000"/>
            <a:ext cx="3162300" cy="711200"/>
          </a:xfrm>
          <a:prstGeom prst="rect">
            <a:avLst/>
          </a:prstGeom>
        </p:spPr>
      </p:pic>
      <p:pic>
        <p:nvPicPr>
          <p:cNvPr id="9" name="Afbeelding 8" descr="Een onderdeel van:&#10;JOGG &#10;gezonde jeugd &#10;gezonde toekomst">
            <a:extLst>
              <a:ext uri="{FF2B5EF4-FFF2-40B4-BE49-F238E27FC236}">
                <a16:creationId xmlns:a16="http://schemas.microsoft.com/office/drawing/2014/main" id="{5D998E29-5607-53EC-B23B-C4868EE41657}"/>
              </a:ext>
            </a:extLst>
          </p:cNvPr>
          <p:cNvPicPr>
            <a:picLocks noChangeAspect="1"/>
          </p:cNvPicPr>
          <p:nvPr userDrawn="1"/>
        </p:nvPicPr>
        <p:blipFill>
          <a:blip r:embed="rId3"/>
          <a:stretch>
            <a:fillRect/>
          </a:stretch>
        </p:blipFill>
        <p:spPr>
          <a:xfrm>
            <a:off x="648000" y="4176000"/>
            <a:ext cx="2374900" cy="469900"/>
          </a:xfrm>
          <a:prstGeom prst="rect">
            <a:avLst/>
          </a:prstGeom>
        </p:spPr>
      </p:pic>
      <p:pic>
        <p:nvPicPr>
          <p:cNvPr id="13" name="Afbeelding 12">
            <a:extLst>
              <a:ext uri="{FF2B5EF4-FFF2-40B4-BE49-F238E27FC236}">
                <a16:creationId xmlns:a16="http://schemas.microsoft.com/office/drawing/2014/main" id="{EB667410-4256-0AE8-16AA-A2C27D66F100}"/>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4704443" y="1272864"/>
            <a:ext cx="4127500" cy="3200400"/>
          </a:xfrm>
          <a:prstGeom prst="rect">
            <a:avLst/>
          </a:prstGeom>
        </p:spPr>
      </p:pic>
    </p:spTree>
    <p:extLst>
      <p:ext uri="{BB962C8B-B14F-4D97-AF65-F5344CB8AC3E}">
        <p14:creationId xmlns:p14="http://schemas.microsoft.com/office/powerpoint/2010/main" val="1947022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houd">
    <p:bg>
      <p:bgPr>
        <a:solidFill>
          <a:schemeClr val="tx2"/>
        </a:solidFill>
        <a:effectLst/>
      </p:bgPr>
    </p:bg>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8445F1FD-EC20-C5CC-E49F-8D601BE6CC8A}"/>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6" name="Title Placeholder 1">
            <a:extLst>
              <a:ext uri="{FF2B5EF4-FFF2-40B4-BE49-F238E27FC236}">
                <a16:creationId xmlns:a16="http://schemas.microsoft.com/office/drawing/2014/main" id="{967D2D01-7314-ADDA-D46B-FA850E4D5254}"/>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9" name="Tijdelijke aanduiding voor tekst 5">
            <a:extLst>
              <a:ext uri="{FF2B5EF4-FFF2-40B4-BE49-F238E27FC236}">
                <a16:creationId xmlns:a16="http://schemas.microsoft.com/office/drawing/2014/main" id="{16C2FF00-EB85-8F75-A102-48FFE2E71177}"/>
              </a:ext>
            </a:extLst>
          </p:cNvPr>
          <p:cNvSpPr>
            <a:spLocks noGrp="1"/>
          </p:cNvSpPr>
          <p:nvPr>
            <p:ph type="body" sz="quarter" idx="14"/>
          </p:nvPr>
        </p:nvSpPr>
        <p:spPr>
          <a:xfrm>
            <a:off x="792001" y="1260000"/>
            <a:ext cx="4320000" cy="3204000"/>
          </a:xfrm>
        </p:spPr>
        <p:txBody>
          <a:bodyPr anchor="t" anchorCtr="0"/>
          <a:lstStyle>
            <a:lvl1pPr>
              <a:spcBef>
                <a:spcPts val="400"/>
              </a:spcBef>
              <a:spcAft>
                <a:spcPts val="0"/>
              </a:spcAft>
              <a:defRPr sz="1300"/>
            </a:lvl1pPr>
            <a:lvl2pPr>
              <a:spcAft>
                <a:spcPts val="0"/>
              </a:spcAft>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02599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e on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2000" y="755999"/>
            <a:ext cx="7200000" cy="3600000"/>
          </a:xfrm>
        </p:spPr>
        <p:txBody>
          <a:bodyPr tIns="0" anchor="ctr" anchorCtr="0"/>
          <a:lstStyle>
            <a:lvl1pPr>
              <a:defRPr sz="4800" b="1">
                <a:solidFill>
                  <a:schemeClr val="tx1"/>
                </a:solidFill>
              </a:defRPr>
            </a:lvl1pPr>
          </a:lstStyle>
          <a:p>
            <a:r>
              <a:rPr lang="nl-NL"/>
              <a:t>Titelstijl van model bewerken</a:t>
            </a:r>
            <a:endParaRPr lang="en-US"/>
          </a:p>
        </p:txBody>
      </p:sp>
      <p:sp>
        <p:nvSpPr>
          <p:cNvPr id="9" name="Graphic 3">
            <a:extLst>
              <a:ext uri="{FF2B5EF4-FFF2-40B4-BE49-F238E27FC236}">
                <a16:creationId xmlns:a16="http://schemas.microsoft.com/office/drawing/2014/main" id="{66EEC2D0-98FB-376F-BFFB-BD7F0FA4C59E}"/>
              </a:ext>
            </a:extLst>
          </p:cNvPr>
          <p:cNvSpPr>
            <a:spLocks/>
          </p:cNvSpPr>
          <p:nvPr/>
        </p:nvSpPr>
        <p:spPr>
          <a:xfrm>
            <a:off x="0" y="0"/>
            <a:ext cx="9144000" cy="5140800"/>
          </a:xfrm>
          <a:custGeom>
            <a:avLst/>
            <a:gdLst>
              <a:gd name="connsiteX0" fmla="*/ 6233351 w 6858000"/>
              <a:gd name="connsiteY0" fmla="*/ 3224328 h 3848765"/>
              <a:gd name="connsiteX1" fmla="*/ 5684806 w 6858000"/>
              <a:gd name="connsiteY1" fmla="*/ 3640398 h 3848765"/>
              <a:gd name="connsiteX2" fmla="*/ 0 w 6858000"/>
              <a:gd name="connsiteY2" fmla="*/ 2868688 h 3848765"/>
              <a:gd name="connsiteX3" fmla="*/ 0 w 6858000"/>
              <a:gd name="connsiteY3" fmla="*/ 3848765 h 3848765"/>
              <a:gd name="connsiteX4" fmla="*/ 6858000 w 6858000"/>
              <a:gd name="connsiteY4" fmla="*/ 3848765 h 3848765"/>
              <a:gd name="connsiteX5" fmla="*/ 6858000 w 6858000"/>
              <a:gd name="connsiteY5" fmla="*/ 0 h 3848765"/>
              <a:gd name="connsiteX6" fmla="*/ 6673215 w 6858000"/>
              <a:gd name="connsiteY6" fmla="*/ 0 h 3848765"/>
              <a:gd name="connsiteX7" fmla="*/ 6233351 w 6858000"/>
              <a:gd name="connsiteY7" fmla="*/ 3224328 h 38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3848765">
                <a:moveTo>
                  <a:pt x="6233351" y="3224328"/>
                </a:moveTo>
                <a:cubicBezTo>
                  <a:pt x="6197251" y="3489229"/>
                  <a:pt x="5950268" y="3676503"/>
                  <a:pt x="5684806" y="3640398"/>
                </a:cubicBezTo>
                <a:lnTo>
                  <a:pt x="0" y="2868688"/>
                </a:lnTo>
                <a:lnTo>
                  <a:pt x="0" y="3848765"/>
                </a:lnTo>
                <a:lnTo>
                  <a:pt x="6858000" y="3848765"/>
                </a:lnTo>
                <a:lnTo>
                  <a:pt x="6858000" y="0"/>
                </a:lnTo>
                <a:lnTo>
                  <a:pt x="6673215" y="0"/>
                </a:lnTo>
                <a:lnTo>
                  <a:pt x="6233351" y="3224328"/>
                </a:lnTo>
                <a:close/>
              </a:path>
            </a:pathLst>
          </a:custGeom>
          <a:solidFill>
            <a:srgbClr val="FFC943"/>
          </a:solidFill>
          <a:ln w="9525" cap="flat">
            <a:noFill/>
            <a:prstDash val="solid"/>
            <a:miter/>
          </a:ln>
        </p:spPr>
        <p:txBody>
          <a:bodyPr rtlCol="0" anchor="ctr"/>
          <a:lstStyle/>
          <a:p>
            <a:endParaRPr lang="nl-NL"/>
          </a:p>
        </p:txBody>
      </p:sp>
    </p:spTree>
    <p:extLst>
      <p:ext uri="{BB962C8B-B14F-4D97-AF65-F5344CB8AC3E}">
        <p14:creationId xmlns:p14="http://schemas.microsoft.com/office/powerpoint/2010/main" val="4149550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e boven">
    <p:bg>
      <p:bgPr>
        <a:solidFill>
          <a:schemeClr val="bg1"/>
        </a:solidFill>
        <a:effectLst/>
      </p:bgPr>
    </p:bg>
    <p:spTree>
      <p:nvGrpSpPr>
        <p:cNvPr id="1" name=""/>
        <p:cNvGrpSpPr/>
        <p:nvPr/>
      </p:nvGrpSpPr>
      <p:grpSpPr>
        <a:xfrm>
          <a:off x="0" y="0"/>
          <a:ext cx="0" cy="0"/>
          <a:chOff x="0" y="0"/>
          <a:chExt cx="0" cy="0"/>
        </a:xfrm>
      </p:grpSpPr>
      <p:sp>
        <p:nvSpPr>
          <p:cNvPr id="3" name="Graphic 6">
            <a:extLst>
              <a:ext uri="{FF2B5EF4-FFF2-40B4-BE49-F238E27FC236}">
                <a16:creationId xmlns:a16="http://schemas.microsoft.com/office/drawing/2014/main" id="{6722F8B5-6CE1-E75F-C707-99DE9BD76974}"/>
              </a:ext>
            </a:extLst>
          </p:cNvPr>
          <p:cNvSpPr>
            <a:spLocks noChangeAspect="1"/>
          </p:cNvSpPr>
          <p:nvPr userDrawn="1"/>
        </p:nvSpPr>
        <p:spPr>
          <a:xfrm>
            <a:off x="0" y="0"/>
            <a:ext cx="9144000" cy="3737244"/>
          </a:xfrm>
          <a:custGeom>
            <a:avLst/>
            <a:gdLst>
              <a:gd name="connsiteX0" fmla="*/ 297752 w 6857904"/>
              <a:gd name="connsiteY0" fmla="*/ 617379 h 2802894"/>
              <a:gd name="connsiteX1" fmla="*/ 846296 w 6857904"/>
              <a:gd name="connsiteY1" fmla="*/ 200750 h 2802894"/>
              <a:gd name="connsiteX2" fmla="*/ 6857905 w 6857904"/>
              <a:gd name="connsiteY2" fmla="*/ 1017928 h 2802894"/>
              <a:gd name="connsiteX3" fmla="*/ 6857905 w 6857904"/>
              <a:gd name="connsiteY3" fmla="*/ 0 h 2802894"/>
              <a:gd name="connsiteX4" fmla="*/ 0 w 6857904"/>
              <a:gd name="connsiteY4" fmla="*/ 0 h 2802894"/>
              <a:gd name="connsiteX5" fmla="*/ 0 w 6857904"/>
              <a:gd name="connsiteY5" fmla="*/ 2802894 h 2802894"/>
              <a:gd name="connsiteX6" fmla="*/ 297752 w 6857904"/>
              <a:gd name="connsiteY6" fmla="*/ 617379 h 280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7904" h="2802894">
                <a:moveTo>
                  <a:pt x="297752" y="617379"/>
                </a:moveTo>
                <a:cubicBezTo>
                  <a:pt x="333851" y="352122"/>
                  <a:pt x="580739" y="164596"/>
                  <a:pt x="846296" y="200750"/>
                </a:cubicBezTo>
                <a:lnTo>
                  <a:pt x="6857905" y="1017928"/>
                </a:lnTo>
                <a:lnTo>
                  <a:pt x="6857905" y="0"/>
                </a:lnTo>
                <a:lnTo>
                  <a:pt x="0" y="0"/>
                </a:lnTo>
                <a:lnTo>
                  <a:pt x="0" y="2802894"/>
                </a:lnTo>
                <a:lnTo>
                  <a:pt x="297752" y="617379"/>
                </a:lnTo>
                <a:close/>
              </a:path>
            </a:pathLst>
          </a:custGeom>
          <a:solidFill>
            <a:srgbClr val="FFC943"/>
          </a:solidFill>
          <a:ln w="9525" cap="flat">
            <a:noFill/>
            <a:prstDash val="solid"/>
            <a:miter/>
          </a:ln>
        </p:spPr>
        <p:txBody>
          <a:bodyPr rtlCol="0" anchor="ctr"/>
          <a:lstStyle/>
          <a:p>
            <a:endParaRPr lang="nl-NL"/>
          </a:p>
        </p:txBody>
      </p:sp>
      <p:sp>
        <p:nvSpPr>
          <p:cNvPr id="4" name="Title 1">
            <a:extLst>
              <a:ext uri="{FF2B5EF4-FFF2-40B4-BE49-F238E27FC236}">
                <a16:creationId xmlns:a16="http://schemas.microsoft.com/office/drawing/2014/main" id="{9C868886-40A2-4E1F-786C-8C8C5930F032}"/>
              </a:ext>
            </a:extLst>
          </p:cNvPr>
          <p:cNvSpPr>
            <a:spLocks noGrp="1"/>
          </p:cNvSpPr>
          <p:nvPr>
            <p:ph type="title" hasCustomPrompt="1"/>
          </p:nvPr>
        </p:nvSpPr>
        <p:spPr>
          <a:xfrm>
            <a:off x="792000" y="756000"/>
            <a:ext cx="7200000" cy="3600000"/>
          </a:xfrm>
        </p:spPr>
        <p:txBody>
          <a:bodyPr tIns="0" anchor="ctr" anchorCtr="0"/>
          <a:lstStyle>
            <a:lvl1pPr>
              <a:defRPr sz="4800" b="1">
                <a:solidFill>
                  <a:schemeClr val="tx1"/>
                </a:solidFill>
              </a:defRPr>
            </a:lvl1pPr>
          </a:lstStyle>
          <a:p>
            <a:r>
              <a:rPr lang="nl-NL"/>
              <a:t>Titelstijl van model bewerken</a:t>
            </a:r>
            <a:endParaRPr lang="en-US"/>
          </a:p>
        </p:txBody>
      </p:sp>
    </p:spTree>
    <p:extLst>
      <p:ext uri="{BB962C8B-B14F-4D97-AF65-F5344CB8AC3E}">
        <p14:creationId xmlns:p14="http://schemas.microsoft.com/office/powerpoint/2010/main" val="718368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eiten en cijfer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l-NL"/>
              <a:t>Teamfit is een werkwijze</a:t>
            </a:r>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2" name="Title Placeholder 1">
            <a:extLst>
              <a:ext uri="{FF2B5EF4-FFF2-40B4-BE49-F238E27FC236}">
                <a16:creationId xmlns:a16="http://schemas.microsoft.com/office/drawing/2014/main" id="{9A61149F-4EBD-E90D-3BA1-016F3DF9F54A}"/>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3" name="Tijdelijke aanduiding voor tekst 16">
            <a:extLst>
              <a:ext uri="{FF2B5EF4-FFF2-40B4-BE49-F238E27FC236}">
                <a16:creationId xmlns:a16="http://schemas.microsoft.com/office/drawing/2014/main" id="{70A15481-AED3-80E1-06CD-E29163B39FBB}"/>
              </a:ext>
            </a:extLst>
          </p:cNvPr>
          <p:cNvSpPr>
            <a:spLocks noGrp="1" noChangeAspect="1"/>
          </p:cNvSpPr>
          <p:nvPr>
            <p:ph type="body" sz="half" idx="20" hasCustomPrompt="1"/>
          </p:nvPr>
        </p:nvSpPr>
        <p:spPr>
          <a:xfrm>
            <a:off x="792001" y="1532547"/>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7" name="Tijdelijke aanduiding voor tekst 5">
            <a:extLst>
              <a:ext uri="{FF2B5EF4-FFF2-40B4-BE49-F238E27FC236}">
                <a16:creationId xmlns:a16="http://schemas.microsoft.com/office/drawing/2014/main" id="{4C5F7F2B-E9BA-1458-A657-F7EDEEF33948}"/>
              </a:ext>
            </a:extLst>
          </p:cNvPr>
          <p:cNvSpPr>
            <a:spLocks noGrp="1"/>
          </p:cNvSpPr>
          <p:nvPr>
            <p:ph type="body" sz="quarter" idx="15" hasCustomPrompt="1"/>
          </p:nvPr>
        </p:nvSpPr>
        <p:spPr>
          <a:xfrm>
            <a:off x="1152000" y="147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8" name="Tijdelijke aanduiding voor tekst 16">
            <a:extLst>
              <a:ext uri="{FF2B5EF4-FFF2-40B4-BE49-F238E27FC236}">
                <a16:creationId xmlns:a16="http://schemas.microsoft.com/office/drawing/2014/main" id="{CAEB57CC-6915-6EFA-3C18-C32105D412BB}"/>
              </a:ext>
            </a:extLst>
          </p:cNvPr>
          <p:cNvSpPr>
            <a:spLocks noGrp="1" noChangeAspect="1"/>
          </p:cNvSpPr>
          <p:nvPr>
            <p:ph type="body" sz="half" idx="21" hasCustomPrompt="1"/>
          </p:nvPr>
        </p:nvSpPr>
        <p:spPr>
          <a:xfrm>
            <a:off x="4680000" y="1532547"/>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0" name="Tijdelijke aanduiding voor tekst 5">
            <a:extLst>
              <a:ext uri="{FF2B5EF4-FFF2-40B4-BE49-F238E27FC236}">
                <a16:creationId xmlns:a16="http://schemas.microsoft.com/office/drawing/2014/main" id="{B6E57697-20E5-D042-4DD4-C42783244D72}"/>
              </a:ext>
            </a:extLst>
          </p:cNvPr>
          <p:cNvSpPr>
            <a:spLocks noGrp="1"/>
          </p:cNvSpPr>
          <p:nvPr>
            <p:ph type="body" sz="quarter" idx="22" hasCustomPrompt="1"/>
          </p:nvPr>
        </p:nvSpPr>
        <p:spPr>
          <a:xfrm>
            <a:off x="5040000" y="147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1" name="Tijdelijke aanduiding voor tekst 16">
            <a:extLst>
              <a:ext uri="{FF2B5EF4-FFF2-40B4-BE49-F238E27FC236}">
                <a16:creationId xmlns:a16="http://schemas.microsoft.com/office/drawing/2014/main" id="{ABD0EA6E-D60D-525E-DF6C-D0722860FF32}"/>
              </a:ext>
            </a:extLst>
          </p:cNvPr>
          <p:cNvSpPr>
            <a:spLocks noGrp="1" noChangeAspect="1"/>
          </p:cNvSpPr>
          <p:nvPr>
            <p:ph type="body" sz="half" idx="23" hasCustomPrompt="1"/>
          </p:nvPr>
        </p:nvSpPr>
        <p:spPr>
          <a:xfrm>
            <a:off x="4680000" y="2613600"/>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2" name="Tijdelijke aanduiding voor tekst 5">
            <a:extLst>
              <a:ext uri="{FF2B5EF4-FFF2-40B4-BE49-F238E27FC236}">
                <a16:creationId xmlns:a16="http://schemas.microsoft.com/office/drawing/2014/main" id="{F54FE531-7ED6-74C8-61C6-9AD43B781323}"/>
              </a:ext>
            </a:extLst>
          </p:cNvPr>
          <p:cNvSpPr>
            <a:spLocks noGrp="1"/>
          </p:cNvSpPr>
          <p:nvPr>
            <p:ph type="body" sz="quarter" idx="24" hasCustomPrompt="1"/>
          </p:nvPr>
        </p:nvSpPr>
        <p:spPr>
          <a:xfrm>
            <a:off x="5040000" y="255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3" name="Tijdelijke aanduiding voor tekst 16">
            <a:extLst>
              <a:ext uri="{FF2B5EF4-FFF2-40B4-BE49-F238E27FC236}">
                <a16:creationId xmlns:a16="http://schemas.microsoft.com/office/drawing/2014/main" id="{F8DC921F-9C7F-76A6-5B02-B76DA9117FCC}"/>
              </a:ext>
            </a:extLst>
          </p:cNvPr>
          <p:cNvSpPr>
            <a:spLocks noGrp="1" noChangeAspect="1"/>
          </p:cNvSpPr>
          <p:nvPr>
            <p:ph type="body" sz="half" idx="25" hasCustomPrompt="1"/>
          </p:nvPr>
        </p:nvSpPr>
        <p:spPr>
          <a:xfrm>
            <a:off x="792001" y="2613600"/>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4" name="Tijdelijke aanduiding voor tekst 5">
            <a:extLst>
              <a:ext uri="{FF2B5EF4-FFF2-40B4-BE49-F238E27FC236}">
                <a16:creationId xmlns:a16="http://schemas.microsoft.com/office/drawing/2014/main" id="{411E4DB3-5E0A-544A-248C-546131FE09D5}"/>
              </a:ext>
            </a:extLst>
          </p:cNvPr>
          <p:cNvSpPr>
            <a:spLocks noGrp="1"/>
          </p:cNvSpPr>
          <p:nvPr>
            <p:ph type="body" sz="quarter" idx="26" hasCustomPrompt="1"/>
          </p:nvPr>
        </p:nvSpPr>
        <p:spPr>
          <a:xfrm>
            <a:off x="1152000" y="2560881"/>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5" name="Tijdelijke aanduiding voor tekst 16">
            <a:extLst>
              <a:ext uri="{FF2B5EF4-FFF2-40B4-BE49-F238E27FC236}">
                <a16:creationId xmlns:a16="http://schemas.microsoft.com/office/drawing/2014/main" id="{495765DC-83F5-BAD5-EEA6-3B04D8FB1E89}"/>
              </a:ext>
            </a:extLst>
          </p:cNvPr>
          <p:cNvSpPr>
            <a:spLocks noGrp="1" noChangeAspect="1"/>
          </p:cNvSpPr>
          <p:nvPr>
            <p:ph type="body" sz="half" idx="27" hasCustomPrompt="1"/>
          </p:nvPr>
        </p:nvSpPr>
        <p:spPr>
          <a:xfrm>
            <a:off x="792001" y="3693600"/>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6" name="Tijdelijke aanduiding voor tekst 5">
            <a:extLst>
              <a:ext uri="{FF2B5EF4-FFF2-40B4-BE49-F238E27FC236}">
                <a16:creationId xmlns:a16="http://schemas.microsoft.com/office/drawing/2014/main" id="{740AC65D-E443-763C-85E7-45BC32595E20}"/>
              </a:ext>
            </a:extLst>
          </p:cNvPr>
          <p:cNvSpPr>
            <a:spLocks noGrp="1"/>
          </p:cNvSpPr>
          <p:nvPr>
            <p:ph type="body" sz="quarter" idx="28" hasCustomPrompt="1"/>
          </p:nvPr>
        </p:nvSpPr>
        <p:spPr>
          <a:xfrm>
            <a:off x="1152000" y="363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7" name="Tijdelijke aanduiding voor tekst 16">
            <a:extLst>
              <a:ext uri="{FF2B5EF4-FFF2-40B4-BE49-F238E27FC236}">
                <a16:creationId xmlns:a16="http://schemas.microsoft.com/office/drawing/2014/main" id="{EDECACC7-1BF5-B207-4EFF-FDBF32A189F4}"/>
              </a:ext>
            </a:extLst>
          </p:cNvPr>
          <p:cNvSpPr>
            <a:spLocks noGrp="1" noChangeAspect="1"/>
          </p:cNvSpPr>
          <p:nvPr>
            <p:ph type="body" sz="half" idx="29" hasCustomPrompt="1"/>
          </p:nvPr>
        </p:nvSpPr>
        <p:spPr>
          <a:xfrm>
            <a:off x="4680000" y="3693600"/>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8" name="Tijdelijke aanduiding voor tekst 5">
            <a:extLst>
              <a:ext uri="{FF2B5EF4-FFF2-40B4-BE49-F238E27FC236}">
                <a16:creationId xmlns:a16="http://schemas.microsoft.com/office/drawing/2014/main" id="{81F9EC22-5BE2-B74E-841F-A5BC3134443B}"/>
              </a:ext>
            </a:extLst>
          </p:cNvPr>
          <p:cNvSpPr>
            <a:spLocks noGrp="1"/>
          </p:cNvSpPr>
          <p:nvPr>
            <p:ph type="body" sz="quarter" idx="30" hasCustomPrompt="1"/>
          </p:nvPr>
        </p:nvSpPr>
        <p:spPr>
          <a:xfrm>
            <a:off x="5039999" y="363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9" name="Text Placeholder 3">
            <a:extLst>
              <a:ext uri="{FF2B5EF4-FFF2-40B4-BE49-F238E27FC236}">
                <a16:creationId xmlns:a16="http://schemas.microsoft.com/office/drawing/2014/main" id="{D4F3B27D-E3F5-3A0A-1CBE-0AADE2574CEA}"/>
              </a:ext>
            </a:extLst>
          </p:cNvPr>
          <p:cNvSpPr>
            <a:spLocks noGrp="1"/>
          </p:cNvSpPr>
          <p:nvPr>
            <p:ph type="body" sz="half" idx="14" hasCustomPrompt="1"/>
          </p:nvPr>
        </p:nvSpPr>
        <p:spPr>
          <a:xfrm>
            <a:off x="792001" y="4428000"/>
            <a:ext cx="3671998" cy="360000"/>
          </a:xfrm>
        </p:spPr>
        <p:txBody>
          <a:bodyPr anchor="t" anchorCtr="0"/>
          <a:lstStyle>
            <a:lvl1pPr marL="0" indent="0">
              <a:lnSpc>
                <a:spcPct val="100000"/>
              </a:lnSpc>
              <a:spcAft>
                <a:spcPts val="0"/>
              </a:spcAft>
              <a:buNone/>
              <a:defRPr sz="600" b="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een voetnoot toe te voegen</a:t>
            </a:r>
          </a:p>
        </p:txBody>
      </p:sp>
    </p:spTree>
    <p:extLst>
      <p:ext uri="{BB962C8B-B14F-4D97-AF65-F5344CB8AC3E}">
        <p14:creationId xmlns:p14="http://schemas.microsoft.com/office/powerpoint/2010/main" val="180769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aart Nederland">
    <p:spTree>
      <p:nvGrpSpPr>
        <p:cNvPr id="1" name=""/>
        <p:cNvGrpSpPr/>
        <p:nvPr/>
      </p:nvGrpSpPr>
      <p:grpSpPr>
        <a:xfrm>
          <a:off x="0" y="0"/>
          <a:ext cx="0" cy="0"/>
          <a:chOff x="0" y="0"/>
          <a:chExt cx="0" cy="0"/>
        </a:xfrm>
      </p:grpSpPr>
      <p:sp>
        <p:nvSpPr>
          <p:cNvPr id="22" name="Afgeronde rechthoek 21">
            <a:extLst>
              <a:ext uri="{FF2B5EF4-FFF2-40B4-BE49-F238E27FC236}">
                <a16:creationId xmlns:a16="http://schemas.microsoft.com/office/drawing/2014/main" id="{066FBC1E-2C18-CD42-B591-38BA57714DD1}"/>
              </a:ext>
            </a:extLst>
          </p:cNvPr>
          <p:cNvSpPr/>
          <p:nvPr userDrawn="1"/>
        </p:nvSpPr>
        <p:spPr>
          <a:xfrm>
            <a:off x="125999"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8" name="Text Placeholder 3">
            <a:extLst>
              <a:ext uri="{FF2B5EF4-FFF2-40B4-BE49-F238E27FC236}">
                <a16:creationId xmlns:a16="http://schemas.microsoft.com/office/drawing/2014/main" id="{C8B63174-61AE-2047-9F81-B2540F193FBC}"/>
              </a:ext>
            </a:extLst>
          </p:cNvPr>
          <p:cNvSpPr>
            <a:spLocks noGrp="1"/>
          </p:cNvSpPr>
          <p:nvPr>
            <p:ph type="body" sz="half" idx="28" hasCustomPrompt="1"/>
          </p:nvPr>
        </p:nvSpPr>
        <p:spPr>
          <a:xfrm>
            <a:off x="935999" y="2692115"/>
            <a:ext cx="2700000" cy="1440000"/>
          </a:xfrm>
        </p:spPr>
        <p:txBody>
          <a:bodyPr anchor="t" anchorCtr="0"/>
          <a:lstStyle>
            <a:lvl1pPr marL="0" indent="0" algn="ctr">
              <a:lnSpc>
                <a:spcPct val="95000"/>
              </a:lnSpc>
              <a:spcAft>
                <a:spcPts val="0"/>
              </a:spcAft>
              <a:buNone/>
              <a:defRPr sz="2200" b="1">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19" name="Text Placeholder 3">
            <a:extLst>
              <a:ext uri="{FF2B5EF4-FFF2-40B4-BE49-F238E27FC236}">
                <a16:creationId xmlns:a16="http://schemas.microsoft.com/office/drawing/2014/main" id="{9351C5D2-8150-004A-856D-A237926DB830}"/>
              </a:ext>
            </a:extLst>
          </p:cNvPr>
          <p:cNvSpPr>
            <a:spLocks noGrp="1" noChangeAspect="1"/>
          </p:cNvSpPr>
          <p:nvPr>
            <p:ph type="body" sz="half" idx="29" hasCustomPrompt="1"/>
          </p:nvPr>
        </p:nvSpPr>
        <p:spPr>
          <a:xfrm>
            <a:off x="1187700" y="1656000"/>
            <a:ext cx="691200" cy="864000"/>
          </a:xfrm>
          <a:prstGeom prst="roundRect">
            <a:avLst>
              <a:gd name="adj" fmla="val 6151"/>
            </a:avLst>
          </a:prstGeom>
          <a:solidFill>
            <a:schemeClr val="bg1"/>
          </a:solidFill>
          <a:effectLst/>
        </p:spPr>
        <p:txBody>
          <a:bodyPr lIns="0" tIns="0" rIns="0"/>
          <a:lstStyle>
            <a:lvl1pPr marL="0" indent="0" algn="ctr">
              <a:buNone/>
              <a:defRPr sz="4000" b="1">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0" name="Text Placeholder 3">
            <a:extLst>
              <a:ext uri="{FF2B5EF4-FFF2-40B4-BE49-F238E27FC236}">
                <a16:creationId xmlns:a16="http://schemas.microsoft.com/office/drawing/2014/main" id="{8D40ECD8-3692-6F47-BC17-A3547D6DEC5E}"/>
              </a:ext>
            </a:extLst>
          </p:cNvPr>
          <p:cNvSpPr>
            <a:spLocks noGrp="1" noChangeAspect="1"/>
          </p:cNvSpPr>
          <p:nvPr>
            <p:ph type="body" sz="half" idx="30" hasCustomPrompt="1"/>
          </p:nvPr>
        </p:nvSpPr>
        <p:spPr>
          <a:xfrm>
            <a:off x="1940399" y="1656000"/>
            <a:ext cx="691200" cy="864000"/>
          </a:xfrm>
          <a:prstGeom prst="roundRect">
            <a:avLst>
              <a:gd name="adj" fmla="val 6151"/>
            </a:avLst>
          </a:prstGeom>
          <a:solidFill>
            <a:schemeClr val="bg1"/>
          </a:solidFill>
          <a:effectLst/>
        </p:spPr>
        <p:txBody>
          <a:bodyPr lIns="0" tIns="0" rIns="0"/>
          <a:lstStyle>
            <a:lvl1pPr marL="0" indent="0" algn="ctr">
              <a:buNone/>
              <a:defRPr sz="4000" b="1">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1" name="Text Placeholder 3">
            <a:extLst>
              <a:ext uri="{FF2B5EF4-FFF2-40B4-BE49-F238E27FC236}">
                <a16:creationId xmlns:a16="http://schemas.microsoft.com/office/drawing/2014/main" id="{6A575E81-86C0-A046-8090-275251BBA984}"/>
              </a:ext>
            </a:extLst>
          </p:cNvPr>
          <p:cNvSpPr>
            <a:spLocks noGrp="1" noChangeAspect="1"/>
          </p:cNvSpPr>
          <p:nvPr>
            <p:ph type="body" sz="half" idx="31" hasCustomPrompt="1"/>
          </p:nvPr>
        </p:nvSpPr>
        <p:spPr>
          <a:xfrm>
            <a:off x="2693098" y="1656000"/>
            <a:ext cx="691200" cy="864000"/>
          </a:xfrm>
          <a:prstGeom prst="roundRect">
            <a:avLst>
              <a:gd name="adj" fmla="val 6151"/>
            </a:avLst>
          </a:prstGeom>
          <a:solidFill>
            <a:schemeClr val="bg1"/>
          </a:solidFill>
          <a:effectLst/>
        </p:spPr>
        <p:txBody>
          <a:bodyPr lIns="0" tIns="0" rIns="0"/>
          <a:lstStyle>
            <a:lvl1pPr marL="0" indent="0" algn="ctr">
              <a:buNone/>
              <a:defRPr sz="4000" b="1">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pic>
        <p:nvPicPr>
          <p:cNvPr id="6" name="Afbeelding 5" descr="Locaties in Nederland">
            <a:extLst>
              <a:ext uri="{FF2B5EF4-FFF2-40B4-BE49-F238E27FC236}">
                <a16:creationId xmlns:a16="http://schemas.microsoft.com/office/drawing/2014/main" id="{6BFBEC88-70A2-87EA-978B-0C0E835F31BB}"/>
              </a:ext>
            </a:extLst>
          </p:cNvPr>
          <p:cNvPicPr>
            <a:picLocks noChangeAspect="1"/>
          </p:cNvPicPr>
          <p:nvPr userDrawn="1"/>
        </p:nvPicPr>
        <p:blipFill>
          <a:blip r:embed="rId2"/>
          <a:stretch>
            <a:fillRect/>
          </a:stretch>
        </p:blipFill>
        <p:spPr>
          <a:xfrm>
            <a:off x="4572000" y="323850"/>
            <a:ext cx="3797300" cy="4495800"/>
          </a:xfrm>
          <a:prstGeom prst="rect">
            <a:avLst/>
          </a:prstGeom>
        </p:spPr>
      </p:pic>
    </p:spTree>
    <p:extLst>
      <p:ext uri="{BB962C8B-B14F-4D97-AF65-F5344CB8AC3E}">
        <p14:creationId xmlns:p14="http://schemas.microsoft.com/office/powerpoint/2010/main" val="746087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jdlijn 4 punten">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82A4FEAE-1EFB-D03F-8ECA-A762AA4AEA8D}"/>
              </a:ext>
            </a:extLst>
          </p:cNvPr>
          <p:cNvPicPr>
            <a:picLocks noChangeAspect="1"/>
          </p:cNvPicPr>
          <p:nvPr userDrawn="1"/>
        </p:nvPicPr>
        <p:blipFill>
          <a:blip r:embed="rId2"/>
          <a:stretch>
            <a:fillRect/>
          </a:stretch>
        </p:blipFill>
        <p:spPr>
          <a:xfrm>
            <a:off x="0" y="3735823"/>
            <a:ext cx="9144000" cy="685800"/>
          </a:xfrm>
          <a:prstGeom prst="rect">
            <a:avLst/>
          </a:prstGeom>
        </p:spPr>
      </p:pic>
      <p:sp>
        <p:nvSpPr>
          <p:cNvPr id="11" name="Tijdelijke aanduiding voor tekst 16">
            <a:extLst>
              <a:ext uri="{FF2B5EF4-FFF2-40B4-BE49-F238E27FC236}">
                <a16:creationId xmlns:a16="http://schemas.microsoft.com/office/drawing/2014/main" id="{DE6F09E9-F60E-9197-54AB-3967117084E5}"/>
              </a:ext>
            </a:extLst>
          </p:cNvPr>
          <p:cNvSpPr>
            <a:spLocks noGrp="1" noChangeAspect="1"/>
          </p:cNvSpPr>
          <p:nvPr>
            <p:ph type="body" sz="half" idx="20" hasCustomPrompt="1"/>
          </p:nvPr>
        </p:nvSpPr>
        <p:spPr>
          <a:xfrm>
            <a:off x="1263921" y="3922338"/>
            <a:ext cx="396085"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3" name="Tijdelijke aanduiding voor tekst 16">
            <a:extLst>
              <a:ext uri="{FF2B5EF4-FFF2-40B4-BE49-F238E27FC236}">
                <a16:creationId xmlns:a16="http://schemas.microsoft.com/office/drawing/2014/main" id="{7C2D7658-6CD6-D55E-3BCF-01308D7277E6}"/>
              </a:ext>
            </a:extLst>
          </p:cNvPr>
          <p:cNvSpPr>
            <a:spLocks noGrp="1" noChangeAspect="1"/>
          </p:cNvSpPr>
          <p:nvPr>
            <p:ph type="body" sz="half" idx="22" hasCustomPrompt="1"/>
          </p:nvPr>
        </p:nvSpPr>
        <p:spPr>
          <a:xfrm>
            <a:off x="3355048" y="3991854"/>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4" name="Date Placeholder 3"/>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5" name="Footer Placeholder 4"/>
          <p:cNvSpPr>
            <a:spLocks noGrp="1"/>
          </p:cNvSpPr>
          <p:nvPr>
            <p:ph type="ftr" sz="quarter" idx="11"/>
          </p:nvPr>
        </p:nvSpPr>
        <p:spPr/>
        <p:txBody>
          <a:bodyPr/>
          <a:lstStyle>
            <a:lvl1pPr>
              <a:defRPr>
                <a:solidFill>
                  <a:srgbClr val="ECECEC"/>
                </a:solidFill>
              </a:defRPr>
            </a:lvl1pPr>
          </a:lstStyle>
          <a:p>
            <a:endParaRPr lang="nl-NL"/>
          </a:p>
        </p:txBody>
      </p:sp>
      <p:sp>
        <p:nvSpPr>
          <p:cNvPr id="6" name="Slide Number Placeholder 5"/>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2" name="Title Placeholder 1">
            <a:extLst>
              <a:ext uri="{FF2B5EF4-FFF2-40B4-BE49-F238E27FC236}">
                <a16:creationId xmlns:a16="http://schemas.microsoft.com/office/drawing/2014/main" id="{D9E09847-40C9-D89C-22B9-FA398DE69482}"/>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lvl1pPr>
              <a:defRPr>
                <a:solidFill>
                  <a:schemeClr val="tx2"/>
                </a:solidFill>
              </a:defRPr>
            </a:lvl1pPr>
          </a:lstStyle>
          <a:p>
            <a:r>
              <a:rPr lang="nl-NL"/>
              <a:t>Klik om stijl te bewerken</a:t>
            </a:r>
            <a:endParaRPr lang="en-US"/>
          </a:p>
        </p:txBody>
      </p:sp>
      <p:sp>
        <p:nvSpPr>
          <p:cNvPr id="3" name="Tijdelijke aanduiding voor tekst 16">
            <a:extLst>
              <a:ext uri="{FF2B5EF4-FFF2-40B4-BE49-F238E27FC236}">
                <a16:creationId xmlns:a16="http://schemas.microsoft.com/office/drawing/2014/main" id="{4F523307-4CB7-481B-F141-80955B2083E4}"/>
              </a:ext>
            </a:extLst>
          </p:cNvPr>
          <p:cNvSpPr>
            <a:spLocks noGrp="1" noChangeAspect="1"/>
          </p:cNvSpPr>
          <p:nvPr>
            <p:ph type="body" sz="half" idx="23" hasCustomPrompt="1"/>
          </p:nvPr>
        </p:nvSpPr>
        <p:spPr>
          <a:xfrm>
            <a:off x="5491147" y="4029330"/>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7" name="Tijdelijke aanduiding voor tekst 16">
            <a:extLst>
              <a:ext uri="{FF2B5EF4-FFF2-40B4-BE49-F238E27FC236}">
                <a16:creationId xmlns:a16="http://schemas.microsoft.com/office/drawing/2014/main" id="{6574510C-9D5E-CEDC-50A0-457EA5500312}"/>
              </a:ext>
            </a:extLst>
          </p:cNvPr>
          <p:cNvSpPr>
            <a:spLocks noGrp="1" noChangeAspect="1"/>
          </p:cNvSpPr>
          <p:nvPr>
            <p:ph type="body" sz="half" idx="24" hasCustomPrompt="1"/>
          </p:nvPr>
        </p:nvSpPr>
        <p:spPr>
          <a:xfrm>
            <a:off x="7687206" y="3976864"/>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8" name="Tijdelijke aanduiding voor tekst 5">
            <a:extLst>
              <a:ext uri="{FF2B5EF4-FFF2-40B4-BE49-F238E27FC236}">
                <a16:creationId xmlns:a16="http://schemas.microsoft.com/office/drawing/2014/main" id="{A55945A4-3F94-D5D9-54AD-A1EF71F3EA15}"/>
              </a:ext>
            </a:extLst>
          </p:cNvPr>
          <p:cNvSpPr>
            <a:spLocks noGrp="1"/>
          </p:cNvSpPr>
          <p:nvPr>
            <p:ph type="body" sz="quarter" idx="15"/>
          </p:nvPr>
        </p:nvSpPr>
        <p:spPr>
          <a:xfrm>
            <a:off x="381963" y="1475999"/>
            <a:ext cx="2160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tekst 5">
            <a:extLst>
              <a:ext uri="{FF2B5EF4-FFF2-40B4-BE49-F238E27FC236}">
                <a16:creationId xmlns:a16="http://schemas.microsoft.com/office/drawing/2014/main" id="{92FCC28F-5E69-42E6-AF51-645F74C67D95}"/>
              </a:ext>
            </a:extLst>
          </p:cNvPr>
          <p:cNvSpPr>
            <a:spLocks noGrp="1"/>
          </p:cNvSpPr>
          <p:nvPr>
            <p:ph type="body" sz="quarter" idx="25"/>
          </p:nvPr>
        </p:nvSpPr>
        <p:spPr>
          <a:xfrm>
            <a:off x="2473048" y="2195999"/>
            <a:ext cx="2160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tekst 5">
            <a:extLst>
              <a:ext uri="{FF2B5EF4-FFF2-40B4-BE49-F238E27FC236}">
                <a16:creationId xmlns:a16="http://schemas.microsoft.com/office/drawing/2014/main" id="{2ABB9095-E3E7-A912-510B-E14F9FA8B575}"/>
              </a:ext>
            </a:extLst>
          </p:cNvPr>
          <p:cNvSpPr>
            <a:spLocks noGrp="1"/>
          </p:cNvSpPr>
          <p:nvPr>
            <p:ph type="body" sz="quarter" idx="26"/>
          </p:nvPr>
        </p:nvSpPr>
        <p:spPr>
          <a:xfrm>
            <a:off x="4609147" y="1079999"/>
            <a:ext cx="2160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tekst 5">
            <a:extLst>
              <a:ext uri="{FF2B5EF4-FFF2-40B4-BE49-F238E27FC236}">
                <a16:creationId xmlns:a16="http://schemas.microsoft.com/office/drawing/2014/main" id="{EECD286A-8F07-E84B-47D1-5377CBFED6BB}"/>
              </a:ext>
            </a:extLst>
          </p:cNvPr>
          <p:cNvSpPr>
            <a:spLocks noGrp="1"/>
          </p:cNvSpPr>
          <p:nvPr>
            <p:ph type="body" sz="quarter" idx="27"/>
          </p:nvPr>
        </p:nvSpPr>
        <p:spPr>
          <a:xfrm>
            <a:off x="6805206" y="1871999"/>
            <a:ext cx="2160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6230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 on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2000" y="755999"/>
            <a:ext cx="7200000" cy="3600000"/>
          </a:xfrm>
        </p:spPr>
        <p:txBody>
          <a:bodyPr tIns="0" anchor="ctr" anchorCtr="0"/>
          <a:lstStyle>
            <a:lvl1pPr>
              <a:defRPr sz="4800" b="1">
                <a:solidFill>
                  <a:schemeClr val="tx1"/>
                </a:solidFill>
              </a:defRPr>
            </a:lvl1pPr>
          </a:lstStyle>
          <a:p>
            <a:r>
              <a:rPr lang="nl-NL"/>
              <a:t>Titelstijl van model bewerken</a:t>
            </a:r>
            <a:endParaRPr lang="en-US"/>
          </a:p>
        </p:txBody>
      </p:sp>
      <p:sp>
        <p:nvSpPr>
          <p:cNvPr id="9" name="Graphic 3">
            <a:extLst>
              <a:ext uri="{FF2B5EF4-FFF2-40B4-BE49-F238E27FC236}">
                <a16:creationId xmlns:a16="http://schemas.microsoft.com/office/drawing/2014/main" id="{66EEC2D0-98FB-376F-BFFB-BD7F0FA4C59E}"/>
              </a:ext>
            </a:extLst>
          </p:cNvPr>
          <p:cNvSpPr>
            <a:spLocks/>
          </p:cNvSpPr>
          <p:nvPr/>
        </p:nvSpPr>
        <p:spPr>
          <a:xfrm>
            <a:off x="0" y="0"/>
            <a:ext cx="9144000" cy="5140800"/>
          </a:xfrm>
          <a:custGeom>
            <a:avLst/>
            <a:gdLst>
              <a:gd name="connsiteX0" fmla="*/ 6233351 w 6858000"/>
              <a:gd name="connsiteY0" fmla="*/ 3224328 h 3848765"/>
              <a:gd name="connsiteX1" fmla="*/ 5684806 w 6858000"/>
              <a:gd name="connsiteY1" fmla="*/ 3640398 h 3848765"/>
              <a:gd name="connsiteX2" fmla="*/ 0 w 6858000"/>
              <a:gd name="connsiteY2" fmla="*/ 2868688 h 3848765"/>
              <a:gd name="connsiteX3" fmla="*/ 0 w 6858000"/>
              <a:gd name="connsiteY3" fmla="*/ 3848765 h 3848765"/>
              <a:gd name="connsiteX4" fmla="*/ 6858000 w 6858000"/>
              <a:gd name="connsiteY4" fmla="*/ 3848765 h 3848765"/>
              <a:gd name="connsiteX5" fmla="*/ 6858000 w 6858000"/>
              <a:gd name="connsiteY5" fmla="*/ 0 h 3848765"/>
              <a:gd name="connsiteX6" fmla="*/ 6673215 w 6858000"/>
              <a:gd name="connsiteY6" fmla="*/ 0 h 3848765"/>
              <a:gd name="connsiteX7" fmla="*/ 6233351 w 6858000"/>
              <a:gd name="connsiteY7" fmla="*/ 3224328 h 38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3848765">
                <a:moveTo>
                  <a:pt x="6233351" y="3224328"/>
                </a:moveTo>
                <a:cubicBezTo>
                  <a:pt x="6197251" y="3489229"/>
                  <a:pt x="5950268" y="3676503"/>
                  <a:pt x="5684806" y="3640398"/>
                </a:cubicBezTo>
                <a:lnTo>
                  <a:pt x="0" y="2868688"/>
                </a:lnTo>
                <a:lnTo>
                  <a:pt x="0" y="3848765"/>
                </a:lnTo>
                <a:lnTo>
                  <a:pt x="6858000" y="3848765"/>
                </a:lnTo>
                <a:lnTo>
                  <a:pt x="6858000" y="0"/>
                </a:lnTo>
                <a:lnTo>
                  <a:pt x="6673215" y="0"/>
                </a:lnTo>
                <a:lnTo>
                  <a:pt x="6233351" y="3224328"/>
                </a:lnTo>
                <a:close/>
              </a:path>
            </a:pathLst>
          </a:custGeom>
          <a:solidFill>
            <a:srgbClr val="FFC943"/>
          </a:solidFill>
          <a:ln w="9525" cap="flat">
            <a:noFill/>
            <a:prstDash val="solid"/>
            <a:miter/>
          </a:ln>
        </p:spPr>
        <p:txBody>
          <a:bodyPr rtlCol="0" anchor="ctr"/>
          <a:lstStyle/>
          <a:p>
            <a:endParaRPr lang="nl-NL"/>
          </a:p>
        </p:txBody>
      </p:sp>
    </p:spTree>
    <p:extLst>
      <p:ext uri="{BB962C8B-B14F-4D97-AF65-F5344CB8AC3E}">
        <p14:creationId xmlns:p14="http://schemas.microsoft.com/office/powerpoint/2010/main" val="41495504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jdlijn 5 punten">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82A4FEAE-1EFB-D03F-8ECA-A762AA4AEA8D}"/>
              </a:ext>
            </a:extLst>
          </p:cNvPr>
          <p:cNvPicPr>
            <a:picLocks noChangeAspect="1"/>
          </p:cNvPicPr>
          <p:nvPr userDrawn="1"/>
        </p:nvPicPr>
        <p:blipFill>
          <a:blip r:embed="rId2"/>
          <a:stretch>
            <a:fillRect/>
          </a:stretch>
        </p:blipFill>
        <p:spPr>
          <a:xfrm>
            <a:off x="0" y="3735823"/>
            <a:ext cx="9144000" cy="685800"/>
          </a:xfrm>
          <a:prstGeom prst="rect">
            <a:avLst/>
          </a:prstGeom>
        </p:spPr>
      </p:pic>
      <p:sp>
        <p:nvSpPr>
          <p:cNvPr id="11" name="Tijdelijke aanduiding voor tekst 16">
            <a:extLst>
              <a:ext uri="{FF2B5EF4-FFF2-40B4-BE49-F238E27FC236}">
                <a16:creationId xmlns:a16="http://schemas.microsoft.com/office/drawing/2014/main" id="{DE6F09E9-F60E-9197-54AB-3967117084E5}"/>
              </a:ext>
            </a:extLst>
          </p:cNvPr>
          <p:cNvSpPr>
            <a:spLocks noGrp="1" noChangeAspect="1"/>
          </p:cNvSpPr>
          <p:nvPr>
            <p:ph type="body" sz="half" idx="20" hasCustomPrompt="1"/>
          </p:nvPr>
        </p:nvSpPr>
        <p:spPr>
          <a:xfrm>
            <a:off x="1263921" y="3922338"/>
            <a:ext cx="396085"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3" name="Tijdelijke aanduiding voor tekst 16">
            <a:extLst>
              <a:ext uri="{FF2B5EF4-FFF2-40B4-BE49-F238E27FC236}">
                <a16:creationId xmlns:a16="http://schemas.microsoft.com/office/drawing/2014/main" id="{7C2D7658-6CD6-D55E-3BCF-01308D7277E6}"/>
              </a:ext>
            </a:extLst>
          </p:cNvPr>
          <p:cNvSpPr>
            <a:spLocks noGrp="1" noChangeAspect="1"/>
          </p:cNvSpPr>
          <p:nvPr>
            <p:ph type="body" sz="half" idx="22" hasCustomPrompt="1"/>
          </p:nvPr>
        </p:nvSpPr>
        <p:spPr>
          <a:xfrm>
            <a:off x="2892432" y="3880723"/>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4" name="Date Placeholder 3"/>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5" name="Footer Placeholder 4"/>
          <p:cNvSpPr>
            <a:spLocks noGrp="1"/>
          </p:cNvSpPr>
          <p:nvPr>
            <p:ph type="ftr" sz="quarter" idx="11"/>
          </p:nvPr>
        </p:nvSpPr>
        <p:spPr/>
        <p:txBody>
          <a:bodyPr/>
          <a:lstStyle>
            <a:lvl1pPr>
              <a:defRPr>
                <a:solidFill>
                  <a:srgbClr val="ECECEC"/>
                </a:solidFill>
              </a:defRPr>
            </a:lvl1pPr>
          </a:lstStyle>
          <a:p>
            <a:endParaRPr lang="nl-NL"/>
          </a:p>
        </p:txBody>
      </p:sp>
      <p:sp>
        <p:nvSpPr>
          <p:cNvPr id="6" name="Slide Number Placeholder 5"/>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2" name="Title Placeholder 1">
            <a:extLst>
              <a:ext uri="{FF2B5EF4-FFF2-40B4-BE49-F238E27FC236}">
                <a16:creationId xmlns:a16="http://schemas.microsoft.com/office/drawing/2014/main" id="{D9E09847-40C9-D89C-22B9-FA398DE69482}"/>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lvl1pPr>
              <a:defRPr>
                <a:solidFill>
                  <a:schemeClr val="tx2"/>
                </a:solidFill>
              </a:defRPr>
            </a:lvl1pPr>
          </a:lstStyle>
          <a:p>
            <a:r>
              <a:rPr lang="nl-NL"/>
              <a:t>Klik om stijl te bewerken</a:t>
            </a:r>
            <a:endParaRPr lang="en-US"/>
          </a:p>
        </p:txBody>
      </p:sp>
      <p:sp>
        <p:nvSpPr>
          <p:cNvPr id="3" name="Tijdelijke aanduiding voor tekst 16">
            <a:extLst>
              <a:ext uri="{FF2B5EF4-FFF2-40B4-BE49-F238E27FC236}">
                <a16:creationId xmlns:a16="http://schemas.microsoft.com/office/drawing/2014/main" id="{4F523307-4CB7-481B-F141-80955B2083E4}"/>
              </a:ext>
            </a:extLst>
          </p:cNvPr>
          <p:cNvSpPr>
            <a:spLocks noGrp="1" noChangeAspect="1"/>
          </p:cNvSpPr>
          <p:nvPr>
            <p:ph type="body" sz="half" idx="23" hasCustomPrompt="1"/>
          </p:nvPr>
        </p:nvSpPr>
        <p:spPr>
          <a:xfrm>
            <a:off x="6058780" y="3865501"/>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7" name="Tijdelijke aanduiding voor tekst 16">
            <a:extLst>
              <a:ext uri="{FF2B5EF4-FFF2-40B4-BE49-F238E27FC236}">
                <a16:creationId xmlns:a16="http://schemas.microsoft.com/office/drawing/2014/main" id="{6574510C-9D5E-CEDC-50A0-457EA5500312}"/>
              </a:ext>
            </a:extLst>
          </p:cNvPr>
          <p:cNvSpPr>
            <a:spLocks noGrp="1" noChangeAspect="1"/>
          </p:cNvSpPr>
          <p:nvPr>
            <p:ph type="body" sz="half" idx="24" hasCustomPrompt="1"/>
          </p:nvPr>
        </p:nvSpPr>
        <p:spPr>
          <a:xfrm>
            <a:off x="7753043" y="3976864"/>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8" name="Tijdelijke aanduiding voor tekst 5">
            <a:extLst>
              <a:ext uri="{FF2B5EF4-FFF2-40B4-BE49-F238E27FC236}">
                <a16:creationId xmlns:a16="http://schemas.microsoft.com/office/drawing/2014/main" id="{A55945A4-3F94-D5D9-54AD-A1EF71F3EA15}"/>
              </a:ext>
            </a:extLst>
          </p:cNvPr>
          <p:cNvSpPr>
            <a:spLocks noGrp="1"/>
          </p:cNvSpPr>
          <p:nvPr>
            <p:ph type="body" sz="quarter" idx="15"/>
          </p:nvPr>
        </p:nvSpPr>
        <p:spPr>
          <a:xfrm>
            <a:off x="525963" y="1475999"/>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tekst 5">
            <a:extLst>
              <a:ext uri="{FF2B5EF4-FFF2-40B4-BE49-F238E27FC236}">
                <a16:creationId xmlns:a16="http://schemas.microsoft.com/office/drawing/2014/main" id="{92FCC28F-5E69-42E6-AF51-645F74C67D95}"/>
              </a:ext>
            </a:extLst>
          </p:cNvPr>
          <p:cNvSpPr>
            <a:spLocks noGrp="1"/>
          </p:cNvSpPr>
          <p:nvPr>
            <p:ph type="body" sz="quarter" idx="25"/>
          </p:nvPr>
        </p:nvSpPr>
        <p:spPr>
          <a:xfrm>
            <a:off x="2154432" y="2454376"/>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tekst 5">
            <a:extLst>
              <a:ext uri="{FF2B5EF4-FFF2-40B4-BE49-F238E27FC236}">
                <a16:creationId xmlns:a16="http://schemas.microsoft.com/office/drawing/2014/main" id="{2ABB9095-E3E7-A912-510B-E14F9FA8B575}"/>
              </a:ext>
            </a:extLst>
          </p:cNvPr>
          <p:cNvSpPr>
            <a:spLocks noGrp="1"/>
          </p:cNvSpPr>
          <p:nvPr>
            <p:ph type="body" sz="quarter" idx="26"/>
          </p:nvPr>
        </p:nvSpPr>
        <p:spPr>
          <a:xfrm>
            <a:off x="3613284" y="1079999"/>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tekst 5">
            <a:extLst>
              <a:ext uri="{FF2B5EF4-FFF2-40B4-BE49-F238E27FC236}">
                <a16:creationId xmlns:a16="http://schemas.microsoft.com/office/drawing/2014/main" id="{EECD286A-8F07-E84B-47D1-5377CBFED6BB}"/>
              </a:ext>
            </a:extLst>
          </p:cNvPr>
          <p:cNvSpPr>
            <a:spLocks noGrp="1"/>
          </p:cNvSpPr>
          <p:nvPr>
            <p:ph type="body" sz="quarter" idx="27"/>
          </p:nvPr>
        </p:nvSpPr>
        <p:spPr>
          <a:xfrm>
            <a:off x="7004298" y="1238637"/>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tekst 16">
            <a:extLst>
              <a:ext uri="{FF2B5EF4-FFF2-40B4-BE49-F238E27FC236}">
                <a16:creationId xmlns:a16="http://schemas.microsoft.com/office/drawing/2014/main" id="{77294813-D847-5095-9F60-0A772DAA850C}"/>
              </a:ext>
            </a:extLst>
          </p:cNvPr>
          <p:cNvSpPr>
            <a:spLocks noGrp="1" noChangeAspect="1"/>
          </p:cNvSpPr>
          <p:nvPr>
            <p:ph type="body" sz="half" idx="28" hasCustomPrompt="1"/>
          </p:nvPr>
        </p:nvSpPr>
        <p:spPr>
          <a:xfrm>
            <a:off x="4351284" y="3880723"/>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6" name="Tijdelijke aanduiding voor tekst 5">
            <a:extLst>
              <a:ext uri="{FF2B5EF4-FFF2-40B4-BE49-F238E27FC236}">
                <a16:creationId xmlns:a16="http://schemas.microsoft.com/office/drawing/2014/main" id="{16C67DE3-6E84-1A60-F155-8215E48778C4}"/>
              </a:ext>
            </a:extLst>
          </p:cNvPr>
          <p:cNvSpPr>
            <a:spLocks noGrp="1"/>
          </p:cNvSpPr>
          <p:nvPr>
            <p:ph type="body" sz="quarter" idx="29"/>
          </p:nvPr>
        </p:nvSpPr>
        <p:spPr>
          <a:xfrm>
            <a:off x="5320780" y="1783089"/>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801679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cus 1">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18CCFF1-8D02-F1DC-753E-E5E45975A016}"/>
              </a:ext>
            </a:extLst>
          </p:cNvPr>
          <p:cNvSpPr/>
          <p:nvPr userDrawn="1"/>
        </p:nvSpPr>
        <p:spPr>
          <a:xfrm>
            <a:off x="4572000" y="0"/>
            <a:ext cx="457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ate Placeholder 2"/>
          <p:cNvSpPr>
            <a:spLocks noGrp="1"/>
          </p:cNvSpPr>
          <p:nvPr>
            <p:ph type="dt" sz="half" idx="10"/>
          </p:nvPr>
        </p:nvSpPr>
        <p:spPr>
          <a:xfrm rot="16200000">
            <a:off x="8064000" y="2466000"/>
            <a:ext cx="2984399" cy="180000"/>
          </a:xfrm>
        </p:spPr>
        <p:txBody>
          <a:bodyPr/>
          <a:lstStyle>
            <a:lvl1pPr>
              <a:defRPr>
                <a:solidFill>
                  <a:srgbClr val="ECECEC"/>
                </a:solidFill>
              </a:defRPr>
            </a:lvl1pPr>
          </a:lstStyle>
          <a:p>
            <a:r>
              <a:rPr lang="nl-NL" err="1"/>
              <a:t>Teamfit</a:t>
            </a:r>
            <a:r>
              <a:rPr lang="nl-NL"/>
              <a:t> is een werkwijze</a:t>
            </a:r>
          </a:p>
        </p:txBody>
      </p:sp>
      <p:sp>
        <p:nvSpPr>
          <p:cNvPr id="4" name="Footer Placeholder 3"/>
          <p:cNvSpPr>
            <a:spLocks noGrp="1"/>
          </p:cNvSpPr>
          <p:nvPr>
            <p:ph type="ftr" sz="quarter" idx="11"/>
          </p:nvPr>
        </p:nvSpPr>
        <p:spPr>
          <a:xfrm>
            <a:off x="324000" y="5400000"/>
            <a:ext cx="3086100" cy="180000"/>
          </a:xfrm>
        </p:spPr>
        <p:txBody>
          <a:bodyPr/>
          <a:lstStyle>
            <a:lvl1pPr>
              <a:defRPr>
                <a:solidFill>
                  <a:srgbClr val="ECECEC"/>
                </a:solidFill>
              </a:defRPr>
            </a:lvl1pPr>
          </a:lstStyle>
          <a:p>
            <a:endParaRPr lang="nl-NL"/>
          </a:p>
        </p:txBody>
      </p:sp>
      <p:sp>
        <p:nvSpPr>
          <p:cNvPr id="5" name="Slide Number Placeholder 4"/>
          <p:cNvSpPr>
            <a:spLocks noGrp="1"/>
          </p:cNvSpPr>
          <p:nvPr>
            <p:ph type="sldNum" sz="quarter" idx="12"/>
          </p:nvPr>
        </p:nvSpPr>
        <p:spPr>
          <a:xfrm>
            <a:off x="8100000" y="5400000"/>
            <a:ext cx="720000" cy="288000"/>
          </a:xfrm>
        </p:spPr>
        <p:txBody>
          <a:bodyPr/>
          <a:lstStyle>
            <a:lvl1pPr>
              <a:defRPr>
                <a:solidFill>
                  <a:srgbClr val="ECECEC"/>
                </a:solidFill>
              </a:defRPr>
            </a:lvl1pPr>
          </a:lstStyle>
          <a:p>
            <a:fld id="{14F1411D-0280-154F-AEAC-4C20B7AA46B2}" type="slidenum">
              <a:rPr lang="nl-NL" smtClean="0"/>
              <a:pPr/>
              <a:t>‹nr.›</a:t>
            </a:fld>
            <a:endParaRPr lang="nl-NL"/>
          </a:p>
        </p:txBody>
      </p:sp>
      <p:sp>
        <p:nvSpPr>
          <p:cNvPr id="14" name="Picture Placeholder 2">
            <a:extLst>
              <a:ext uri="{FF2B5EF4-FFF2-40B4-BE49-F238E27FC236}">
                <a16:creationId xmlns:a16="http://schemas.microsoft.com/office/drawing/2014/main" id="{04B83A93-7E4E-CD9C-5312-CEA46B23678F}"/>
              </a:ext>
            </a:extLst>
          </p:cNvPr>
          <p:cNvSpPr>
            <a:spLocks noGrp="1"/>
          </p:cNvSpPr>
          <p:nvPr>
            <p:ph type="pic" idx="13" hasCustomPrompt="1"/>
          </p:nvPr>
        </p:nvSpPr>
        <p:spPr>
          <a:xfrm>
            <a:off x="4788000" y="216000"/>
            <a:ext cx="4140000" cy="4712400"/>
          </a:xfrm>
          <a:prstGeom prst="roundRect">
            <a:avLst>
              <a:gd name="adj" fmla="val 1020"/>
            </a:avLst>
          </a:prstGeom>
          <a:solidFill>
            <a:schemeClr val="bg1"/>
          </a:solidFill>
        </p:spPr>
        <p:txBody>
          <a:bodyPr lIns="360000" tIns="360000" rIns="360000" anchor="t"/>
          <a:lstStyle>
            <a:lvl1pPr marL="0" indent="0" algn="ctr">
              <a:lnSpc>
                <a:spcPct val="150000"/>
              </a:lnSpc>
              <a:spcBef>
                <a:spcPts val="0"/>
              </a:spcBef>
              <a:buNone/>
              <a:defRPr sz="14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Placeholder 1">
            <a:extLst>
              <a:ext uri="{FF2B5EF4-FFF2-40B4-BE49-F238E27FC236}">
                <a16:creationId xmlns:a16="http://schemas.microsoft.com/office/drawing/2014/main" id="{1009CF86-A07D-E2AE-58B3-45C22807686D}"/>
              </a:ext>
            </a:extLst>
          </p:cNvPr>
          <p:cNvSpPr>
            <a:spLocks noGrp="1"/>
          </p:cNvSpPr>
          <p:nvPr>
            <p:ph type="title"/>
          </p:nvPr>
        </p:nvSpPr>
        <p:spPr>
          <a:xfrm>
            <a:off x="792001" y="576000"/>
            <a:ext cx="3672000" cy="468000"/>
          </a:xfrm>
          <a:prstGeom prst="rect">
            <a:avLst/>
          </a:prstGeom>
        </p:spPr>
        <p:txBody>
          <a:bodyPr vert="horz" lIns="0" tIns="18000" rIns="0" bIns="0" rtlCol="0" anchor="t" anchorCtr="0">
            <a:noAutofit/>
          </a:bodyPr>
          <a:lstStyle/>
          <a:p>
            <a:r>
              <a:rPr lang="nl-NL"/>
              <a:t>Klik om stijl te bewerken</a:t>
            </a:r>
            <a:endParaRPr lang="en-US"/>
          </a:p>
        </p:txBody>
      </p:sp>
      <p:sp>
        <p:nvSpPr>
          <p:cNvPr id="8" name="Text Placeholder 3">
            <a:extLst>
              <a:ext uri="{FF2B5EF4-FFF2-40B4-BE49-F238E27FC236}">
                <a16:creationId xmlns:a16="http://schemas.microsoft.com/office/drawing/2014/main" id="{415D6F94-8F11-66AC-53D7-D93D2C80C932}"/>
              </a:ext>
            </a:extLst>
          </p:cNvPr>
          <p:cNvSpPr>
            <a:spLocks noGrp="1"/>
          </p:cNvSpPr>
          <p:nvPr>
            <p:ph type="body" sz="half" idx="2" hasCustomPrompt="1"/>
          </p:nvPr>
        </p:nvSpPr>
        <p:spPr>
          <a:xfrm>
            <a:off x="792000" y="1152000"/>
            <a:ext cx="3456000" cy="3311999"/>
          </a:xfrm>
        </p:spPr>
        <p:txBody>
          <a:bodyPr anchor="ctr" anchorCtr="0"/>
          <a:lstStyle>
            <a:lvl1pPr marL="0" indent="0">
              <a:lnSpc>
                <a:spcPct val="90000"/>
              </a:lnSpc>
              <a:spcAft>
                <a:spcPts val="0"/>
              </a:spcAft>
              <a:buNone/>
              <a:defRPr sz="2400">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1798368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cus 2">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18CCFF1-8D02-F1DC-753E-E5E45975A016}"/>
              </a:ext>
            </a:extLst>
          </p:cNvPr>
          <p:cNvSpPr/>
          <p:nvPr userDrawn="1"/>
        </p:nvSpPr>
        <p:spPr>
          <a:xfrm>
            <a:off x="4572000" y="0"/>
            <a:ext cx="457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ate Placeholder 2"/>
          <p:cNvSpPr>
            <a:spLocks noGrp="1"/>
          </p:cNvSpPr>
          <p:nvPr>
            <p:ph type="dt" sz="half" idx="10"/>
          </p:nvPr>
        </p:nvSpPr>
        <p:spPr>
          <a:xfrm rot="16200000">
            <a:off x="8064000" y="2466000"/>
            <a:ext cx="2984399" cy="180000"/>
          </a:xfrm>
        </p:spPr>
        <p:txBody>
          <a:bodyPr/>
          <a:lstStyle>
            <a:lvl1pPr>
              <a:defRPr>
                <a:solidFill>
                  <a:srgbClr val="ECECEC"/>
                </a:solidFill>
              </a:defRPr>
            </a:lvl1pPr>
          </a:lstStyle>
          <a:p>
            <a:r>
              <a:rPr lang="nl-NL"/>
              <a:t>Teamfit is een werkwijze</a:t>
            </a:r>
          </a:p>
        </p:txBody>
      </p:sp>
      <p:sp>
        <p:nvSpPr>
          <p:cNvPr id="4" name="Footer Placeholder 3"/>
          <p:cNvSpPr>
            <a:spLocks noGrp="1"/>
          </p:cNvSpPr>
          <p:nvPr>
            <p:ph type="ftr" sz="quarter" idx="11"/>
          </p:nvPr>
        </p:nvSpPr>
        <p:spPr>
          <a:xfrm>
            <a:off x="324000" y="5400000"/>
            <a:ext cx="3086100" cy="180000"/>
          </a:xfrm>
        </p:spPr>
        <p:txBody>
          <a:bodyPr/>
          <a:lstStyle>
            <a:lvl1pPr>
              <a:defRPr>
                <a:solidFill>
                  <a:srgbClr val="ECECEC"/>
                </a:solidFill>
              </a:defRPr>
            </a:lvl1pPr>
          </a:lstStyle>
          <a:p>
            <a:endParaRPr lang="nl-NL"/>
          </a:p>
        </p:txBody>
      </p:sp>
      <p:sp>
        <p:nvSpPr>
          <p:cNvPr id="5" name="Slide Number Placeholder 4"/>
          <p:cNvSpPr>
            <a:spLocks noGrp="1"/>
          </p:cNvSpPr>
          <p:nvPr>
            <p:ph type="sldNum" sz="quarter" idx="12"/>
          </p:nvPr>
        </p:nvSpPr>
        <p:spPr>
          <a:xfrm>
            <a:off x="8100000" y="5400000"/>
            <a:ext cx="720000" cy="288000"/>
          </a:xfrm>
        </p:spPr>
        <p:txBody>
          <a:bodyPr/>
          <a:lstStyle>
            <a:lvl1pPr>
              <a:defRPr>
                <a:solidFill>
                  <a:srgbClr val="ECECEC"/>
                </a:solidFill>
              </a:defRPr>
            </a:lvl1pPr>
          </a:lstStyle>
          <a:p>
            <a:fld id="{14F1411D-0280-154F-AEAC-4C20B7AA46B2}" type="slidenum">
              <a:rPr lang="nl-NL" smtClean="0"/>
              <a:pPr/>
              <a:t>‹nr.›</a:t>
            </a:fld>
            <a:endParaRPr lang="nl-NL"/>
          </a:p>
        </p:txBody>
      </p:sp>
      <p:sp>
        <p:nvSpPr>
          <p:cNvPr id="14" name="Picture Placeholder 2">
            <a:extLst>
              <a:ext uri="{FF2B5EF4-FFF2-40B4-BE49-F238E27FC236}">
                <a16:creationId xmlns:a16="http://schemas.microsoft.com/office/drawing/2014/main" id="{04B83A93-7E4E-CD9C-5312-CEA46B23678F}"/>
              </a:ext>
            </a:extLst>
          </p:cNvPr>
          <p:cNvSpPr>
            <a:spLocks noGrp="1"/>
          </p:cNvSpPr>
          <p:nvPr>
            <p:ph type="pic" idx="13" hasCustomPrompt="1"/>
          </p:nvPr>
        </p:nvSpPr>
        <p:spPr>
          <a:xfrm>
            <a:off x="4788000" y="216000"/>
            <a:ext cx="4140000" cy="4712400"/>
          </a:xfrm>
          <a:prstGeom prst="roundRect">
            <a:avLst>
              <a:gd name="adj" fmla="val 1020"/>
            </a:avLst>
          </a:prstGeom>
          <a:solidFill>
            <a:schemeClr val="bg1"/>
          </a:solidFill>
        </p:spPr>
        <p:txBody>
          <a:bodyPr lIns="360000" tIns="360000" rIns="360000" anchor="t"/>
          <a:lstStyle>
            <a:lvl1pPr marL="0" indent="0" algn="ctr">
              <a:lnSpc>
                <a:spcPct val="150000"/>
              </a:lnSpc>
              <a:spcBef>
                <a:spcPts val="0"/>
              </a:spcBef>
              <a:buNone/>
              <a:defRPr sz="14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Placeholder 1">
            <a:extLst>
              <a:ext uri="{FF2B5EF4-FFF2-40B4-BE49-F238E27FC236}">
                <a16:creationId xmlns:a16="http://schemas.microsoft.com/office/drawing/2014/main" id="{1009CF86-A07D-E2AE-58B3-45C22807686D}"/>
              </a:ext>
            </a:extLst>
          </p:cNvPr>
          <p:cNvSpPr>
            <a:spLocks noGrp="1"/>
          </p:cNvSpPr>
          <p:nvPr>
            <p:ph type="title"/>
          </p:nvPr>
        </p:nvSpPr>
        <p:spPr>
          <a:xfrm>
            <a:off x="792001" y="576000"/>
            <a:ext cx="3672000" cy="468000"/>
          </a:xfrm>
          <a:prstGeom prst="rect">
            <a:avLst/>
          </a:prstGeom>
        </p:spPr>
        <p:txBody>
          <a:bodyPr vert="horz" lIns="0" tIns="18000" rIns="0" bIns="0" rtlCol="0" anchor="t" anchorCtr="0">
            <a:noAutofit/>
          </a:bodyPr>
          <a:lstStyle/>
          <a:p>
            <a:r>
              <a:rPr lang="nl-NL"/>
              <a:t>Klik om stijl te bewerken</a:t>
            </a:r>
            <a:endParaRPr lang="en-US"/>
          </a:p>
        </p:txBody>
      </p:sp>
      <p:sp>
        <p:nvSpPr>
          <p:cNvPr id="6" name="Tijdelijke aanduiding voor tekst 5">
            <a:extLst>
              <a:ext uri="{FF2B5EF4-FFF2-40B4-BE49-F238E27FC236}">
                <a16:creationId xmlns:a16="http://schemas.microsoft.com/office/drawing/2014/main" id="{03CDA68D-49C5-FE06-7DE3-BA2ECC628EB7}"/>
              </a:ext>
            </a:extLst>
          </p:cNvPr>
          <p:cNvSpPr>
            <a:spLocks noGrp="1"/>
          </p:cNvSpPr>
          <p:nvPr>
            <p:ph type="body" sz="quarter" idx="14"/>
          </p:nvPr>
        </p:nvSpPr>
        <p:spPr>
          <a:xfrm>
            <a:off x="792001" y="1152000"/>
            <a:ext cx="3672000" cy="3312000"/>
          </a:xfrm>
        </p:spPr>
        <p:txBody>
          <a:bodyPr/>
          <a:lstStyle>
            <a:lvl1pPr>
              <a:defRPr>
                <a:latin typeface="+mj-lt"/>
              </a:defRPr>
            </a:lvl1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97079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ee kolomm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6" name="Title Placeholder 1">
            <a:extLst>
              <a:ext uri="{FF2B5EF4-FFF2-40B4-BE49-F238E27FC236}">
                <a16:creationId xmlns:a16="http://schemas.microsoft.com/office/drawing/2014/main" id="{967D2D01-7314-ADDA-D46B-FA850E4D5254}"/>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9" name="Tijdelijke aanduiding voor tekst 5">
            <a:extLst>
              <a:ext uri="{FF2B5EF4-FFF2-40B4-BE49-F238E27FC236}">
                <a16:creationId xmlns:a16="http://schemas.microsoft.com/office/drawing/2014/main" id="{16C2FF00-EB85-8F75-A102-48FFE2E71177}"/>
              </a:ext>
            </a:extLst>
          </p:cNvPr>
          <p:cNvSpPr>
            <a:spLocks noGrp="1"/>
          </p:cNvSpPr>
          <p:nvPr>
            <p:ph type="body" sz="quarter" idx="14"/>
          </p:nvPr>
        </p:nvSpPr>
        <p:spPr>
          <a:xfrm>
            <a:off x="792001" y="1144588"/>
            <a:ext cx="3672000" cy="3312000"/>
          </a:xfrm>
        </p:spPr>
        <p:txBody>
          <a:bodyPr/>
          <a:lstStyle>
            <a:lvl1pPr>
              <a:defRPr>
                <a:latin typeface="+mj-lt"/>
              </a:defRPr>
            </a:lvl1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tekst 5">
            <a:extLst>
              <a:ext uri="{FF2B5EF4-FFF2-40B4-BE49-F238E27FC236}">
                <a16:creationId xmlns:a16="http://schemas.microsoft.com/office/drawing/2014/main" id="{75329D83-A891-68EC-6C50-588134BB200C}"/>
              </a:ext>
            </a:extLst>
          </p:cNvPr>
          <p:cNvSpPr>
            <a:spLocks noGrp="1"/>
          </p:cNvSpPr>
          <p:nvPr>
            <p:ph type="body" sz="quarter" idx="15"/>
          </p:nvPr>
        </p:nvSpPr>
        <p:spPr>
          <a:xfrm>
            <a:off x="4680001" y="1144588"/>
            <a:ext cx="3672000" cy="3312000"/>
          </a:xfrm>
        </p:spPr>
        <p:txBody>
          <a:bodyPr/>
          <a:lstStyle>
            <a:lvl1pPr>
              <a:defRPr>
                <a:latin typeface="+mj-lt"/>
              </a:defRPr>
            </a:lvl1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7045517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 afbeelding recht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Picture Placeholder 2">
            <a:extLst>
              <a:ext uri="{FF2B5EF4-FFF2-40B4-BE49-F238E27FC236}">
                <a16:creationId xmlns:a16="http://schemas.microsoft.com/office/drawing/2014/main" id="{B84B81F7-BD28-BA83-CF91-00DF025FFC27}"/>
              </a:ext>
            </a:extLst>
          </p:cNvPr>
          <p:cNvSpPr>
            <a:spLocks noGrp="1"/>
          </p:cNvSpPr>
          <p:nvPr>
            <p:ph type="pic" idx="13" hasCustomPrompt="1"/>
          </p:nvPr>
        </p:nvSpPr>
        <p:spPr>
          <a:xfrm>
            <a:off x="4860000" y="1144236"/>
            <a:ext cx="3312000" cy="3311999"/>
          </a:xfrm>
          <a:prstGeom prst="rect">
            <a:avLst/>
          </a:prstGeom>
          <a:solidFill>
            <a:schemeClr val="bg1"/>
          </a:solidFill>
        </p:spPr>
        <p:txBody>
          <a:bodyPr lIns="360000" tIns="360000" rIns="360000" anchor="t"/>
          <a:lstStyle>
            <a:lvl1pPr marL="0" indent="0" algn="ctr">
              <a:lnSpc>
                <a:spcPct val="100000"/>
              </a:lnSpc>
              <a:spcBef>
                <a:spcPts val="0"/>
              </a:spcBef>
              <a:buNone/>
              <a:defRPr sz="14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6" name="Title Placeholder 1">
            <a:extLst>
              <a:ext uri="{FF2B5EF4-FFF2-40B4-BE49-F238E27FC236}">
                <a16:creationId xmlns:a16="http://schemas.microsoft.com/office/drawing/2014/main" id="{967D2D01-7314-ADDA-D46B-FA850E4D5254}"/>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9" name="Tijdelijke aanduiding voor tekst 5">
            <a:extLst>
              <a:ext uri="{FF2B5EF4-FFF2-40B4-BE49-F238E27FC236}">
                <a16:creationId xmlns:a16="http://schemas.microsoft.com/office/drawing/2014/main" id="{16C2FF00-EB85-8F75-A102-48FFE2E71177}"/>
              </a:ext>
            </a:extLst>
          </p:cNvPr>
          <p:cNvSpPr>
            <a:spLocks noGrp="1"/>
          </p:cNvSpPr>
          <p:nvPr>
            <p:ph type="body" sz="quarter" idx="14"/>
          </p:nvPr>
        </p:nvSpPr>
        <p:spPr>
          <a:xfrm>
            <a:off x="792001" y="1144588"/>
            <a:ext cx="3672000" cy="3312000"/>
          </a:xfrm>
        </p:spPr>
        <p:txBody>
          <a:bodyPr/>
          <a:lstStyle>
            <a:lvl1pPr>
              <a:defRPr>
                <a:latin typeface="+mj-lt"/>
              </a:defRPr>
            </a:lvl1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extBox 6">
            <a:extLst>
              <a:ext uri="{FF2B5EF4-FFF2-40B4-BE49-F238E27FC236}">
                <a16:creationId xmlns:a16="http://schemas.microsoft.com/office/drawing/2014/main" id="{CB074F6A-9EAD-AE34-1446-8F31734CA454}"/>
              </a:ext>
            </a:extLst>
          </p:cNvPr>
          <p:cNvSpPr txBox="1"/>
          <p:nvPr userDrawn="1"/>
        </p:nvSpPr>
        <p:spPr>
          <a:xfrm>
            <a:off x="1921008" y="2166897"/>
            <a:ext cx="0" cy="0"/>
          </a:xfrm>
          <a:prstGeom prst="rect">
            <a:avLst/>
          </a:prstGeom>
          <a:noFill/>
        </p:spPr>
        <p:txBody>
          <a:bodyPr wrap="none" lIns="0" tIns="0" rIns="0" bIns="0" rtlCol="0">
            <a:noAutofit/>
          </a:bodyPr>
          <a:lstStyle/>
          <a:p>
            <a:pPr algn="l"/>
            <a:endParaRPr lang="en-NL" sz="1300" err="1"/>
          </a:p>
        </p:txBody>
      </p:sp>
    </p:spTree>
    <p:extLst>
      <p:ext uri="{BB962C8B-B14F-4D97-AF65-F5344CB8AC3E}">
        <p14:creationId xmlns:p14="http://schemas.microsoft.com/office/powerpoint/2010/main" val="16262771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 afbeelding link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Picture Placeholder 2">
            <a:extLst>
              <a:ext uri="{FF2B5EF4-FFF2-40B4-BE49-F238E27FC236}">
                <a16:creationId xmlns:a16="http://schemas.microsoft.com/office/drawing/2014/main" id="{B84B81F7-BD28-BA83-CF91-00DF025FFC27}"/>
              </a:ext>
            </a:extLst>
          </p:cNvPr>
          <p:cNvSpPr>
            <a:spLocks noGrp="1"/>
          </p:cNvSpPr>
          <p:nvPr>
            <p:ph type="pic" idx="13" hasCustomPrompt="1"/>
          </p:nvPr>
        </p:nvSpPr>
        <p:spPr>
          <a:xfrm>
            <a:off x="972000" y="1144235"/>
            <a:ext cx="3312000" cy="3311999"/>
          </a:xfrm>
          <a:prstGeom prst="rect">
            <a:avLst/>
          </a:prstGeom>
          <a:solidFill>
            <a:schemeClr val="bg1"/>
          </a:solidFill>
        </p:spPr>
        <p:txBody>
          <a:bodyPr lIns="360000" tIns="360000" rIns="360000" anchor="t"/>
          <a:lstStyle>
            <a:lvl1pPr marL="0" indent="0" algn="ctr">
              <a:lnSpc>
                <a:spcPct val="100000"/>
              </a:lnSpc>
              <a:spcBef>
                <a:spcPts val="0"/>
              </a:spcBef>
              <a:buNone/>
              <a:defRPr sz="14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6" name="Title Placeholder 1">
            <a:extLst>
              <a:ext uri="{FF2B5EF4-FFF2-40B4-BE49-F238E27FC236}">
                <a16:creationId xmlns:a16="http://schemas.microsoft.com/office/drawing/2014/main" id="{967D2D01-7314-ADDA-D46B-FA850E4D5254}"/>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9" name="Tijdelijke aanduiding voor tekst 5">
            <a:extLst>
              <a:ext uri="{FF2B5EF4-FFF2-40B4-BE49-F238E27FC236}">
                <a16:creationId xmlns:a16="http://schemas.microsoft.com/office/drawing/2014/main" id="{BDBE9976-5396-11E2-4A5E-B2D8AF82F1E8}"/>
              </a:ext>
            </a:extLst>
          </p:cNvPr>
          <p:cNvSpPr>
            <a:spLocks noGrp="1"/>
          </p:cNvSpPr>
          <p:nvPr>
            <p:ph type="body" sz="quarter" idx="14"/>
          </p:nvPr>
        </p:nvSpPr>
        <p:spPr>
          <a:xfrm>
            <a:off x="4680000" y="1144588"/>
            <a:ext cx="3672000" cy="3312000"/>
          </a:xfrm>
        </p:spPr>
        <p:txBody>
          <a:bodyPr/>
          <a:lstStyle>
            <a:lvl1pPr>
              <a:defRPr>
                <a:latin typeface="+mj-lt"/>
              </a:defRPr>
            </a:lvl1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9890720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at biedt JOG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87B0010C-B8BD-09DB-A7E9-80D104D2BB0D}"/>
              </a:ext>
            </a:extLst>
          </p:cNvPr>
          <p:cNvSpPr>
            <a:spLocks noGrp="1" noChangeAspect="1"/>
          </p:cNvSpPr>
          <p:nvPr>
            <p:ph type="pic" idx="13" hasCustomPrompt="1"/>
          </p:nvPr>
        </p:nvSpPr>
        <p:spPr>
          <a:xfrm rot="1648335">
            <a:off x="1162766" y="1789378"/>
            <a:ext cx="1548000" cy="1548000"/>
          </a:xfrm>
          <a:prstGeom prst="roundRect">
            <a:avLst>
              <a:gd name="adj" fmla="val 1408"/>
            </a:avLst>
          </a:prstGeom>
          <a:solidFill>
            <a:schemeClr val="bg1">
              <a:lumMod val="85000"/>
            </a:schemeClr>
          </a:solidFill>
        </p:spPr>
        <p:txBody>
          <a:bodyPr lIns="72000" tIns="72000" rIns="72000" anchor="t"/>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5" name="Footer Placeholder 4"/>
          <p:cNvSpPr>
            <a:spLocks noGrp="1"/>
          </p:cNvSpPr>
          <p:nvPr>
            <p:ph type="ftr" sz="quarter" idx="11"/>
          </p:nvPr>
        </p:nvSpPr>
        <p:spPr/>
        <p:txBody>
          <a:bodyPr/>
          <a:lstStyle>
            <a:lvl1pPr>
              <a:defRPr>
                <a:solidFill>
                  <a:srgbClr val="ECECEC"/>
                </a:solidFill>
              </a:defRPr>
            </a:lvl1pPr>
          </a:lstStyle>
          <a:p>
            <a:endParaRPr lang="nl-NL"/>
          </a:p>
        </p:txBody>
      </p:sp>
      <p:sp>
        <p:nvSpPr>
          <p:cNvPr id="6" name="Slide Number Placeholder 5"/>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3" name="Text Placeholder 3">
            <a:extLst>
              <a:ext uri="{FF2B5EF4-FFF2-40B4-BE49-F238E27FC236}">
                <a16:creationId xmlns:a16="http://schemas.microsoft.com/office/drawing/2014/main" id="{703A9C93-598E-2658-04B4-0F52CA572C68}"/>
              </a:ext>
            </a:extLst>
          </p:cNvPr>
          <p:cNvSpPr>
            <a:spLocks noGrp="1"/>
          </p:cNvSpPr>
          <p:nvPr>
            <p:ph type="body" sz="half" idx="15" hasCustomPrompt="1"/>
          </p:nvPr>
        </p:nvSpPr>
        <p:spPr>
          <a:xfrm>
            <a:off x="936000" y="3816001"/>
            <a:ext cx="2088000" cy="432000"/>
          </a:xfrm>
        </p:spPr>
        <p:txBody>
          <a:bodyPr anchor="t" anchorCtr="0"/>
          <a:lstStyle>
            <a:lvl1pPr marL="0" indent="0" algn="ctr">
              <a:lnSpc>
                <a:spcPct val="90000"/>
              </a:lnSpc>
              <a:spcAft>
                <a:spcPts val="0"/>
              </a:spcAft>
              <a:buNone/>
              <a:defRPr sz="1300" b="1">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 name="Title 1">
            <a:extLst>
              <a:ext uri="{FF2B5EF4-FFF2-40B4-BE49-F238E27FC236}">
                <a16:creationId xmlns:a16="http://schemas.microsoft.com/office/drawing/2014/main" id="{56B5B85D-3B85-2A60-1EC3-57376F20814B}"/>
              </a:ext>
            </a:extLst>
          </p:cNvPr>
          <p:cNvSpPr>
            <a:spLocks noGrp="1"/>
          </p:cNvSpPr>
          <p:nvPr>
            <p:ph type="title" hasCustomPrompt="1"/>
          </p:nvPr>
        </p:nvSpPr>
        <p:spPr>
          <a:xfrm>
            <a:off x="791997" y="576000"/>
            <a:ext cx="7560000" cy="432000"/>
          </a:xfrm>
        </p:spPr>
        <p:txBody>
          <a:bodyPr tIns="18000" anchor="t" anchorCtr="0"/>
          <a:lstStyle>
            <a:lvl1pPr>
              <a:defRPr sz="2800">
                <a:solidFill>
                  <a:schemeClr val="tx2"/>
                </a:solidFill>
              </a:defRPr>
            </a:lvl1pPr>
          </a:lstStyle>
          <a:p>
            <a:r>
              <a:rPr lang="nl-NL"/>
              <a:t>Titelstijl bewerken</a:t>
            </a:r>
            <a:endParaRPr lang="en-US"/>
          </a:p>
        </p:txBody>
      </p:sp>
      <p:sp>
        <p:nvSpPr>
          <p:cNvPr id="8" name="Picture Placeholder 2">
            <a:extLst>
              <a:ext uri="{FF2B5EF4-FFF2-40B4-BE49-F238E27FC236}">
                <a16:creationId xmlns:a16="http://schemas.microsoft.com/office/drawing/2014/main" id="{14707D0A-7098-8BC4-268E-8BC4B471AA7D}"/>
              </a:ext>
            </a:extLst>
          </p:cNvPr>
          <p:cNvSpPr>
            <a:spLocks noGrp="1" noChangeAspect="1"/>
          </p:cNvSpPr>
          <p:nvPr>
            <p:ph type="pic" idx="16" hasCustomPrompt="1"/>
          </p:nvPr>
        </p:nvSpPr>
        <p:spPr>
          <a:xfrm rot="20969128">
            <a:off x="3782095" y="1907363"/>
            <a:ext cx="1548000" cy="1548000"/>
          </a:xfrm>
          <a:prstGeom prst="roundRect">
            <a:avLst>
              <a:gd name="adj" fmla="val 1408"/>
            </a:avLst>
          </a:prstGeom>
          <a:solidFill>
            <a:schemeClr val="bg1">
              <a:lumMod val="85000"/>
            </a:schemeClr>
          </a:solidFill>
        </p:spPr>
        <p:txBody>
          <a:bodyPr lIns="72000" tIns="72000" rIns="72000" anchor="t"/>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9" name="Picture Placeholder 2">
            <a:extLst>
              <a:ext uri="{FF2B5EF4-FFF2-40B4-BE49-F238E27FC236}">
                <a16:creationId xmlns:a16="http://schemas.microsoft.com/office/drawing/2014/main" id="{39199CB9-7869-16FD-558A-77BE4A35F646}"/>
              </a:ext>
            </a:extLst>
          </p:cNvPr>
          <p:cNvSpPr>
            <a:spLocks noGrp="1" noChangeAspect="1"/>
          </p:cNvSpPr>
          <p:nvPr>
            <p:ph type="pic" idx="17" hasCustomPrompt="1"/>
          </p:nvPr>
        </p:nvSpPr>
        <p:spPr>
          <a:xfrm rot="19989753">
            <a:off x="6429520" y="1797750"/>
            <a:ext cx="1548000" cy="1548000"/>
          </a:xfrm>
          <a:prstGeom prst="roundRect">
            <a:avLst>
              <a:gd name="adj" fmla="val 1408"/>
            </a:avLst>
          </a:prstGeom>
          <a:solidFill>
            <a:schemeClr val="bg1">
              <a:lumMod val="85000"/>
            </a:schemeClr>
          </a:solidFill>
        </p:spPr>
        <p:txBody>
          <a:bodyPr lIns="72000" tIns="72000" rIns="72000" anchor="t"/>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0" name="Text Placeholder 3">
            <a:extLst>
              <a:ext uri="{FF2B5EF4-FFF2-40B4-BE49-F238E27FC236}">
                <a16:creationId xmlns:a16="http://schemas.microsoft.com/office/drawing/2014/main" id="{1F599F0B-245B-C172-EBF7-BAA6A2C90A9E}"/>
              </a:ext>
            </a:extLst>
          </p:cNvPr>
          <p:cNvSpPr>
            <a:spLocks noGrp="1"/>
          </p:cNvSpPr>
          <p:nvPr>
            <p:ph type="body" sz="half" idx="18" hasCustomPrompt="1"/>
          </p:nvPr>
        </p:nvSpPr>
        <p:spPr>
          <a:xfrm>
            <a:off x="3528000" y="3816001"/>
            <a:ext cx="2088000" cy="432000"/>
          </a:xfrm>
        </p:spPr>
        <p:txBody>
          <a:bodyPr anchor="t" anchorCtr="0"/>
          <a:lstStyle>
            <a:lvl1pPr marL="0" indent="0" algn="ctr">
              <a:lnSpc>
                <a:spcPct val="90000"/>
              </a:lnSpc>
              <a:spcAft>
                <a:spcPts val="0"/>
              </a:spcAft>
              <a:buNone/>
              <a:defRPr sz="1300" b="1">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1" name="Text Placeholder 3">
            <a:extLst>
              <a:ext uri="{FF2B5EF4-FFF2-40B4-BE49-F238E27FC236}">
                <a16:creationId xmlns:a16="http://schemas.microsoft.com/office/drawing/2014/main" id="{ED9392AB-C81B-1962-6D9D-172A7BFC8E73}"/>
              </a:ext>
            </a:extLst>
          </p:cNvPr>
          <p:cNvSpPr>
            <a:spLocks noGrp="1"/>
          </p:cNvSpPr>
          <p:nvPr>
            <p:ph type="body" sz="half" idx="19" hasCustomPrompt="1"/>
          </p:nvPr>
        </p:nvSpPr>
        <p:spPr>
          <a:xfrm>
            <a:off x="6156000" y="3816001"/>
            <a:ext cx="2088000" cy="432000"/>
          </a:xfrm>
        </p:spPr>
        <p:txBody>
          <a:bodyPr anchor="t" anchorCtr="0"/>
          <a:lstStyle>
            <a:lvl1pPr marL="0" indent="0" algn="ctr">
              <a:lnSpc>
                <a:spcPct val="90000"/>
              </a:lnSpc>
              <a:spcAft>
                <a:spcPts val="0"/>
              </a:spcAft>
              <a:buNone/>
              <a:defRPr sz="1300" b="1">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281034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 en tabel">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ijdelijke aanduiding voor tabel 8">
            <a:extLst>
              <a:ext uri="{FF2B5EF4-FFF2-40B4-BE49-F238E27FC236}">
                <a16:creationId xmlns:a16="http://schemas.microsoft.com/office/drawing/2014/main" id="{A1EA7A82-9B7B-33AF-ED7E-D6DA733C8B82}"/>
              </a:ext>
            </a:extLst>
          </p:cNvPr>
          <p:cNvSpPr>
            <a:spLocks noGrp="1"/>
          </p:cNvSpPr>
          <p:nvPr>
            <p:ph type="tbl" sz="quarter" idx="13" hasCustomPrompt="1"/>
          </p:nvPr>
        </p:nvSpPr>
        <p:spPr>
          <a:xfrm>
            <a:off x="792000" y="1295999"/>
            <a:ext cx="7560000" cy="2952000"/>
          </a:xfrm>
        </p:spPr>
        <p:txBody>
          <a:bodyPr lIns="360000" tIns="360000" rIns="360000" bIns="468000" anchor="t" anchorCtr="0"/>
          <a:lstStyle>
            <a:lvl1pPr marL="0" indent="0" algn="ctr">
              <a:buFontTx/>
              <a:buNone/>
              <a:defRPr sz="1600" b="0">
                <a:solidFill>
                  <a:schemeClr val="tx1">
                    <a:lumMod val="50000"/>
                    <a:lumOff val="50000"/>
                  </a:schemeClr>
                </a:solidFill>
              </a:defRPr>
            </a:lvl1pPr>
          </a:lstStyle>
          <a:p>
            <a:r>
              <a:rPr lang="nl-NL"/>
              <a:t>Klik op het icoon om een tabel toe te voegen</a:t>
            </a:r>
          </a:p>
        </p:txBody>
      </p:sp>
      <p:sp>
        <p:nvSpPr>
          <p:cNvPr id="6" name="Title Placeholder 1">
            <a:extLst>
              <a:ext uri="{FF2B5EF4-FFF2-40B4-BE49-F238E27FC236}">
                <a16:creationId xmlns:a16="http://schemas.microsoft.com/office/drawing/2014/main" id="{3809A65B-9BF1-E4F5-36C1-84E8AEC69A05}"/>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lvl1pPr>
              <a:defRPr>
                <a:solidFill>
                  <a:schemeClr val="tx2"/>
                </a:solidFill>
              </a:defRPr>
            </a:lvl1pPr>
          </a:lstStyle>
          <a:p>
            <a:r>
              <a:rPr lang="nl-NL"/>
              <a:t>Klik om stijl te bewerken</a:t>
            </a:r>
            <a:endParaRPr lang="en-US"/>
          </a:p>
        </p:txBody>
      </p:sp>
      <p:sp>
        <p:nvSpPr>
          <p:cNvPr id="7" name="Text Placeholder 3">
            <a:extLst>
              <a:ext uri="{FF2B5EF4-FFF2-40B4-BE49-F238E27FC236}">
                <a16:creationId xmlns:a16="http://schemas.microsoft.com/office/drawing/2014/main" id="{660979D6-A11D-F6EE-E683-2A841E68B90B}"/>
              </a:ext>
            </a:extLst>
          </p:cNvPr>
          <p:cNvSpPr>
            <a:spLocks noGrp="1"/>
          </p:cNvSpPr>
          <p:nvPr>
            <p:ph type="body" sz="half" idx="14" hasCustomPrompt="1"/>
          </p:nvPr>
        </p:nvSpPr>
        <p:spPr>
          <a:xfrm>
            <a:off x="792001" y="4428000"/>
            <a:ext cx="3671998" cy="360000"/>
          </a:xfrm>
        </p:spPr>
        <p:txBody>
          <a:bodyPr anchor="t" anchorCtr="0"/>
          <a:lstStyle>
            <a:lvl1pPr marL="0" indent="0">
              <a:lnSpc>
                <a:spcPct val="100000"/>
              </a:lnSpc>
              <a:spcAft>
                <a:spcPts val="0"/>
              </a:spcAft>
              <a:buNone/>
              <a:defRPr sz="600" b="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een bronvermelding of noot toe te voegen</a:t>
            </a:r>
          </a:p>
        </p:txBody>
      </p:sp>
    </p:spTree>
    <p:extLst>
      <p:ext uri="{BB962C8B-B14F-4D97-AF65-F5344CB8AC3E}">
        <p14:creationId xmlns:p14="http://schemas.microsoft.com/office/powerpoint/2010/main" val="24857887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erhaal kind Geel">
    <p:spTree>
      <p:nvGrpSpPr>
        <p:cNvPr id="1" name=""/>
        <p:cNvGrpSpPr/>
        <p:nvPr/>
      </p:nvGrpSpPr>
      <p:grpSpPr>
        <a:xfrm>
          <a:off x="0" y="0"/>
          <a:ext cx="0" cy="0"/>
          <a:chOff x="0" y="0"/>
          <a:chExt cx="0" cy="0"/>
        </a:xfrm>
      </p:grpSpPr>
      <p:sp>
        <p:nvSpPr>
          <p:cNvPr id="7" name="Afgeronde rechthoek 6">
            <a:extLst>
              <a:ext uri="{FF2B5EF4-FFF2-40B4-BE49-F238E27FC236}">
                <a16:creationId xmlns:a16="http://schemas.microsoft.com/office/drawing/2014/main" id="{86CBAA53-AD68-768E-D359-F147D9CB868D}"/>
              </a:ext>
            </a:extLst>
          </p:cNvPr>
          <p:cNvSpPr/>
          <p:nvPr userDrawn="1"/>
        </p:nvSpPr>
        <p:spPr>
          <a:xfrm>
            <a:off x="12600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0" name="Tijdelijke aanduiding voor afbeelding 9">
            <a:extLst>
              <a:ext uri="{FF2B5EF4-FFF2-40B4-BE49-F238E27FC236}">
                <a16:creationId xmlns:a16="http://schemas.microsoft.com/office/drawing/2014/main" id="{46C63F8D-083E-28FF-0181-4DF35D9F37FB}"/>
              </a:ext>
            </a:extLst>
          </p:cNvPr>
          <p:cNvSpPr>
            <a:spLocks noGrp="1"/>
          </p:cNvSpPr>
          <p:nvPr>
            <p:ph type="pic" idx="13"/>
          </p:nvPr>
        </p:nvSpPr>
        <p:spPr>
          <a:xfrm>
            <a:off x="4068000" y="468000"/>
            <a:ext cx="1008000" cy="1008001"/>
          </a:xfrm>
          <a:custGeom>
            <a:avLst/>
            <a:gdLst>
              <a:gd name="connsiteX0" fmla="*/ 512749 w 1008000"/>
              <a:gd name="connsiteY0" fmla="*/ 5 h 1008001"/>
              <a:gd name="connsiteX1" fmla="*/ 535242 w 1008000"/>
              <a:gd name="connsiteY1" fmla="*/ 9758 h 1008001"/>
              <a:gd name="connsiteX2" fmla="*/ 999021 w 1008000"/>
              <a:gd name="connsiteY2" fmla="*/ 489897 h 1008001"/>
              <a:gd name="connsiteX3" fmla="*/ 998245 w 1008000"/>
              <a:gd name="connsiteY3" fmla="*/ 535182 h 1008001"/>
              <a:gd name="connsiteX4" fmla="*/ 518036 w 1008000"/>
              <a:gd name="connsiteY4" fmla="*/ 999021 h 1008001"/>
              <a:gd name="connsiteX5" fmla="*/ 472759 w 1008000"/>
              <a:gd name="connsiteY5" fmla="*/ 998244 h 1008001"/>
              <a:gd name="connsiteX6" fmla="*/ 8979 w 1008000"/>
              <a:gd name="connsiteY6" fmla="*/ 517974 h 1008001"/>
              <a:gd name="connsiteX7" fmla="*/ 9756 w 1008000"/>
              <a:gd name="connsiteY7" fmla="*/ 472689 h 1008001"/>
              <a:gd name="connsiteX8" fmla="*/ 489964 w 1008000"/>
              <a:gd name="connsiteY8" fmla="*/ 8981 h 1008001"/>
              <a:gd name="connsiteX9" fmla="*/ 512749 w 1008000"/>
              <a:gd name="connsiteY9" fmla="*/ 5 h 100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8000" h="1008001">
                <a:moveTo>
                  <a:pt x="512749" y="5"/>
                </a:moveTo>
                <a:cubicBezTo>
                  <a:pt x="520948" y="151"/>
                  <a:pt x="529097" y="3418"/>
                  <a:pt x="535242" y="9758"/>
                </a:cubicBezTo>
                <a:lnTo>
                  <a:pt x="999021" y="489897"/>
                </a:lnTo>
                <a:cubicBezTo>
                  <a:pt x="1011311" y="502577"/>
                  <a:pt x="1010922" y="522891"/>
                  <a:pt x="998245" y="535182"/>
                </a:cubicBezTo>
                <a:lnTo>
                  <a:pt x="518036" y="999021"/>
                </a:lnTo>
                <a:cubicBezTo>
                  <a:pt x="505359" y="1011312"/>
                  <a:pt x="485048" y="1010924"/>
                  <a:pt x="472759" y="998244"/>
                </a:cubicBezTo>
                <a:lnTo>
                  <a:pt x="8979" y="517974"/>
                </a:lnTo>
                <a:cubicBezTo>
                  <a:pt x="-3310" y="505294"/>
                  <a:pt x="-2922" y="484982"/>
                  <a:pt x="9756" y="472689"/>
                </a:cubicBezTo>
                <a:lnTo>
                  <a:pt x="489964" y="8981"/>
                </a:lnTo>
                <a:cubicBezTo>
                  <a:pt x="496304" y="2835"/>
                  <a:pt x="504551" y="-140"/>
                  <a:pt x="512749" y="5"/>
                </a:cubicBezTo>
                <a:close/>
              </a:path>
            </a:pathLst>
          </a:custGeom>
          <a:solidFill>
            <a:schemeClr val="bg1">
              <a:lumMod val="85000"/>
            </a:schemeClr>
          </a:solidFill>
        </p:spPr>
        <p:txBody>
          <a:bodyPr wrap="square" lIns="36000" tIns="36000" rIns="36000" bIns="36000" anchor="ctr" anchorCtr="0">
            <a:noAutofit/>
          </a:bodyPr>
          <a:lstStyle>
            <a:lvl1pPr marL="0" indent="0" algn="ctr">
              <a:lnSpc>
                <a:spcPct val="10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
        <p:nvSpPr>
          <p:cNvPr id="11" name="Title 1">
            <a:extLst>
              <a:ext uri="{FF2B5EF4-FFF2-40B4-BE49-F238E27FC236}">
                <a16:creationId xmlns:a16="http://schemas.microsoft.com/office/drawing/2014/main" id="{0CF8FB6D-8F48-8732-DB99-328AFBDC70EE}"/>
              </a:ext>
            </a:extLst>
          </p:cNvPr>
          <p:cNvSpPr>
            <a:spLocks noGrp="1"/>
          </p:cNvSpPr>
          <p:nvPr>
            <p:ph type="title" hasCustomPrompt="1"/>
          </p:nvPr>
        </p:nvSpPr>
        <p:spPr>
          <a:xfrm>
            <a:off x="972000" y="1800000"/>
            <a:ext cx="7200000" cy="288000"/>
          </a:xfrm>
        </p:spPr>
        <p:txBody>
          <a:bodyPr anchor="t" anchorCtr="0"/>
          <a:lstStyle>
            <a:lvl1pPr algn="ctr">
              <a:defRPr sz="1600" b="1">
                <a:solidFill>
                  <a:schemeClr val="tx1"/>
                </a:solidFill>
              </a:defRPr>
            </a:lvl1pPr>
          </a:lstStyle>
          <a:p>
            <a:r>
              <a:rPr lang="nl-NL"/>
              <a:t>Titelstijl van model bewerken</a:t>
            </a:r>
            <a:endParaRPr lang="en-US"/>
          </a:p>
        </p:txBody>
      </p:sp>
      <p:sp>
        <p:nvSpPr>
          <p:cNvPr id="12" name="Content Placeholder 2">
            <a:extLst>
              <a:ext uri="{FF2B5EF4-FFF2-40B4-BE49-F238E27FC236}">
                <a16:creationId xmlns:a16="http://schemas.microsoft.com/office/drawing/2014/main" id="{0A0FD834-4206-EE57-0B87-18E712268736}"/>
              </a:ext>
            </a:extLst>
          </p:cNvPr>
          <p:cNvSpPr>
            <a:spLocks noGrp="1"/>
          </p:cNvSpPr>
          <p:nvPr>
            <p:ph idx="1"/>
          </p:nvPr>
        </p:nvSpPr>
        <p:spPr>
          <a:xfrm>
            <a:off x="1692000" y="2340000"/>
            <a:ext cx="5760000" cy="2160000"/>
          </a:xfrm>
        </p:spPr>
        <p:txBody>
          <a:bodyPr anchor="t" anchorCtr="0"/>
          <a:lstStyle>
            <a:lvl1pPr marL="0" indent="0" algn="ctr">
              <a:lnSpc>
                <a:spcPct val="100000"/>
              </a:lnSpc>
              <a:spcAft>
                <a:spcPts val="0"/>
              </a:spcAft>
              <a:buClr>
                <a:schemeClr val="tx2"/>
              </a:buClr>
              <a:buSzPct val="120000"/>
              <a:buFontTx/>
              <a:buNone/>
              <a:defRPr sz="1600" b="0">
                <a:solidFill>
                  <a:schemeClr val="tx1"/>
                </a:solidFill>
              </a:defRPr>
            </a:lvl1pPr>
            <a:lvl2pPr marL="0" indent="0" algn="ctr">
              <a:lnSpc>
                <a:spcPct val="100000"/>
              </a:lnSpc>
              <a:spcAft>
                <a:spcPts val="0"/>
              </a:spcAft>
              <a:buClr>
                <a:schemeClr val="tx2"/>
              </a:buClr>
              <a:buSzPct val="120000"/>
              <a:buFontTx/>
              <a:buNone/>
              <a:defRPr sz="1600" b="0">
                <a:solidFill>
                  <a:schemeClr val="tx1"/>
                </a:solidFill>
              </a:defRPr>
            </a:lvl2pPr>
            <a:lvl3pPr marL="0" indent="0" algn="ctr">
              <a:lnSpc>
                <a:spcPct val="100000"/>
              </a:lnSpc>
              <a:spcAft>
                <a:spcPts val="0"/>
              </a:spcAft>
              <a:buClr>
                <a:schemeClr val="tx2"/>
              </a:buClr>
              <a:buSzPct val="120000"/>
              <a:buFontTx/>
              <a:buNone/>
              <a:defRPr sz="1600" b="0">
                <a:solidFill>
                  <a:schemeClr val="tx1"/>
                </a:solidFill>
              </a:defRPr>
            </a:lvl3pPr>
            <a:lvl4pPr marL="0" indent="0" algn="ctr">
              <a:lnSpc>
                <a:spcPct val="100000"/>
              </a:lnSpc>
              <a:spcAft>
                <a:spcPts val="0"/>
              </a:spcAft>
              <a:buClr>
                <a:schemeClr val="tx2"/>
              </a:buClr>
              <a:buSzPct val="120000"/>
              <a:buFontTx/>
              <a:buNone/>
              <a:defRPr sz="1600" b="0">
                <a:solidFill>
                  <a:schemeClr val="tx1"/>
                </a:solidFill>
              </a:defRPr>
            </a:lvl4pPr>
            <a:lvl5pPr marL="0" indent="0" algn="ctr">
              <a:lnSpc>
                <a:spcPct val="100000"/>
              </a:lnSpc>
              <a:spcAft>
                <a:spcPts val="0"/>
              </a:spcAft>
              <a:buClr>
                <a:schemeClr val="tx2"/>
              </a:buClr>
              <a:buSzPct val="120000"/>
              <a:buFontTx/>
              <a:buNone/>
              <a:defRPr sz="1600" b="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41267976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rhaal kind Blauw">
    <p:spTree>
      <p:nvGrpSpPr>
        <p:cNvPr id="1" name=""/>
        <p:cNvGrpSpPr/>
        <p:nvPr/>
      </p:nvGrpSpPr>
      <p:grpSpPr>
        <a:xfrm>
          <a:off x="0" y="0"/>
          <a:ext cx="0" cy="0"/>
          <a:chOff x="0" y="0"/>
          <a:chExt cx="0" cy="0"/>
        </a:xfrm>
      </p:grpSpPr>
      <p:sp>
        <p:nvSpPr>
          <p:cNvPr id="7" name="Afgeronde rechthoek 6">
            <a:extLst>
              <a:ext uri="{FF2B5EF4-FFF2-40B4-BE49-F238E27FC236}">
                <a16:creationId xmlns:a16="http://schemas.microsoft.com/office/drawing/2014/main" id="{86CBAA53-AD68-768E-D359-F147D9CB868D}"/>
              </a:ext>
            </a:extLst>
          </p:cNvPr>
          <p:cNvSpPr/>
          <p:nvPr userDrawn="1"/>
        </p:nvSpPr>
        <p:spPr>
          <a:xfrm>
            <a:off x="126000" y="126000"/>
            <a:ext cx="8892000" cy="4892400"/>
          </a:xfrm>
          <a:prstGeom prst="roundRect">
            <a:avLst>
              <a:gd name="adj" fmla="val 71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0" name="Tijdelijke aanduiding voor afbeelding 9">
            <a:extLst>
              <a:ext uri="{FF2B5EF4-FFF2-40B4-BE49-F238E27FC236}">
                <a16:creationId xmlns:a16="http://schemas.microsoft.com/office/drawing/2014/main" id="{46C63F8D-083E-28FF-0181-4DF35D9F37FB}"/>
              </a:ext>
            </a:extLst>
          </p:cNvPr>
          <p:cNvSpPr>
            <a:spLocks noGrp="1"/>
          </p:cNvSpPr>
          <p:nvPr>
            <p:ph type="pic" idx="13"/>
          </p:nvPr>
        </p:nvSpPr>
        <p:spPr>
          <a:xfrm>
            <a:off x="4068000" y="468000"/>
            <a:ext cx="1008000" cy="1008001"/>
          </a:xfrm>
          <a:custGeom>
            <a:avLst/>
            <a:gdLst>
              <a:gd name="connsiteX0" fmla="*/ 512749 w 1008000"/>
              <a:gd name="connsiteY0" fmla="*/ 5 h 1008001"/>
              <a:gd name="connsiteX1" fmla="*/ 535242 w 1008000"/>
              <a:gd name="connsiteY1" fmla="*/ 9758 h 1008001"/>
              <a:gd name="connsiteX2" fmla="*/ 999021 w 1008000"/>
              <a:gd name="connsiteY2" fmla="*/ 489897 h 1008001"/>
              <a:gd name="connsiteX3" fmla="*/ 998245 w 1008000"/>
              <a:gd name="connsiteY3" fmla="*/ 535182 h 1008001"/>
              <a:gd name="connsiteX4" fmla="*/ 518036 w 1008000"/>
              <a:gd name="connsiteY4" fmla="*/ 999021 h 1008001"/>
              <a:gd name="connsiteX5" fmla="*/ 472759 w 1008000"/>
              <a:gd name="connsiteY5" fmla="*/ 998244 h 1008001"/>
              <a:gd name="connsiteX6" fmla="*/ 8979 w 1008000"/>
              <a:gd name="connsiteY6" fmla="*/ 517974 h 1008001"/>
              <a:gd name="connsiteX7" fmla="*/ 9756 w 1008000"/>
              <a:gd name="connsiteY7" fmla="*/ 472689 h 1008001"/>
              <a:gd name="connsiteX8" fmla="*/ 489964 w 1008000"/>
              <a:gd name="connsiteY8" fmla="*/ 8981 h 1008001"/>
              <a:gd name="connsiteX9" fmla="*/ 512749 w 1008000"/>
              <a:gd name="connsiteY9" fmla="*/ 5 h 100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8000" h="1008001">
                <a:moveTo>
                  <a:pt x="512749" y="5"/>
                </a:moveTo>
                <a:cubicBezTo>
                  <a:pt x="520948" y="151"/>
                  <a:pt x="529097" y="3418"/>
                  <a:pt x="535242" y="9758"/>
                </a:cubicBezTo>
                <a:lnTo>
                  <a:pt x="999021" y="489897"/>
                </a:lnTo>
                <a:cubicBezTo>
                  <a:pt x="1011311" y="502577"/>
                  <a:pt x="1010922" y="522891"/>
                  <a:pt x="998245" y="535182"/>
                </a:cubicBezTo>
                <a:lnTo>
                  <a:pt x="518036" y="999021"/>
                </a:lnTo>
                <a:cubicBezTo>
                  <a:pt x="505359" y="1011312"/>
                  <a:pt x="485048" y="1010924"/>
                  <a:pt x="472759" y="998244"/>
                </a:cubicBezTo>
                <a:lnTo>
                  <a:pt x="8979" y="517974"/>
                </a:lnTo>
                <a:cubicBezTo>
                  <a:pt x="-3310" y="505294"/>
                  <a:pt x="-2922" y="484982"/>
                  <a:pt x="9756" y="472689"/>
                </a:cubicBezTo>
                <a:lnTo>
                  <a:pt x="489964" y="8981"/>
                </a:lnTo>
                <a:cubicBezTo>
                  <a:pt x="496304" y="2835"/>
                  <a:pt x="504551" y="-140"/>
                  <a:pt x="512749" y="5"/>
                </a:cubicBezTo>
                <a:close/>
              </a:path>
            </a:pathLst>
          </a:custGeom>
          <a:solidFill>
            <a:schemeClr val="bg1">
              <a:lumMod val="85000"/>
            </a:schemeClr>
          </a:solidFill>
        </p:spPr>
        <p:txBody>
          <a:bodyPr wrap="square" lIns="36000" tIns="36000" rIns="36000" bIns="36000" anchor="ctr" anchorCtr="0">
            <a:noAutofit/>
          </a:bodyPr>
          <a:lstStyle>
            <a:lvl1pPr marL="0" indent="0" algn="ctr">
              <a:lnSpc>
                <a:spcPct val="10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
        <p:nvSpPr>
          <p:cNvPr id="11" name="Title 1">
            <a:extLst>
              <a:ext uri="{FF2B5EF4-FFF2-40B4-BE49-F238E27FC236}">
                <a16:creationId xmlns:a16="http://schemas.microsoft.com/office/drawing/2014/main" id="{0CF8FB6D-8F48-8732-DB99-328AFBDC70EE}"/>
              </a:ext>
            </a:extLst>
          </p:cNvPr>
          <p:cNvSpPr>
            <a:spLocks noGrp="1"/>
          </p:cNvSpPr>
          <p:nvPr>
            <p:ph type="title" hasCustomPrompt="1"/>
          </p:nvPr>
        </p:nvSpPr>
        <p:spPr>
          <a:xfrm>
            <a:off x="972000" y="1800000"/>
            <a:ext cx="7200000" cy="288000"/>
          </a:xfrm>
        </p:spPr>
        <p:txBody>
          <a:bodyPr anchor="t" anchorCtr="0"/>
          <a:lstStyle>
            <a:lvl1pPr algn="ctr">
              <a:defRPr sz="1600" b="1">
                <a:solidFill>
                  <a:schemeClr val="tx1"/>
                </a:solidFill>
              </a:defRPr>
            </a:lvl1pPr>
          </a:lstStyle>
          <a:p>
            <a:r>
              <a:rPr lang="nl-NL"/>
              <a:t>Titelstijl van model bewerken</a:t>
            </a:r>
            <a:endParaRPr lang="en-US"/>
          </a:p>
        </p:txBody>
      </p:sp>
      <p:sp>
        <p:nvSpPr>
          <p:cNvPr id="12" name="Content Placeholder 2">
            <a:extLst>
              <a:ext uri="{FF2B5EF4-FFF2-40B4-BE49-F238E27FC236}">
                <a16:creationId xmlns:a16="http://schemas.microsoft.com/office/drawing/2014/main" id="{0A0FD834-4206-EE57-0B87-18E712268736}"/>
              </a:ext>
            </a:extLst>
          </p:cNvPr>
          <p:cNvSpPr>
            <a:spLocks noGrp="1"/>
          </p:cNvSpPr>
          <p:nvPr>
            <p:ph idx="1"/>
          </p:nvPr>
        </p:nvSpPr>
        <p:spPr>
          <a:xfrm>
            <a:off x="1692000" y="2340000"/>
            <a:ext cx="5760000" cy="2160000"/>
          </a:xfrm>
        </p:spPr>
        <p:txBody>
          <a:bodyPr anchor="t" anchorCtr="0"/>
          <a:lstStyle>
            <a:lvl1pPr marL="0" indent="0" algn="ctr">
              <a:lnSpc>
                <a:spcPct val="100000"/>
              </a:lnSpc>
              <a:spcAft>
                <a:spcPts val="0"/>
              </a:spcAft>
              <a:buClr>
                <a:schemeClr val="tx2"/>
              </a:buClr>
              <a:buSzPct val="120000"/>
              <a:buFontTx/>
              <a:buNone/>
              <a:defRPr sz="1600" b="0">
                <a:solidFill>
                  <a:schemeClr val="tx1"/>
                </a:solidFill>
              </a:defRPr>
            </a:lvl1pPr>
            <a:lvl2pPr marL="0" indent="0" algn="ctr">
              <a:lnSpc>
                <a:spcPct val="100000"/>
              </a:lnSpc>
              <a:spcAft>
                <a:spcPts val="0"/>
              </a:spcAft>
              <a:buClr>
                <a:schemeClr val="tx2"/>
              </a:buClr>
              <a:buSzPct val="120000"/>
              <a:buFontTx/>
              <a:buNone/>
              <a:defRPr sz="1600" b="0">
                <a:solidFill>
                  <a:schemeClr val="tx1"/>
                </a:solidFill>
              </a:defRPr>
            </a:lvl2pPr>
            <a:lvl3pPr marL="0" indent="0" algn="ctr">
              <a:lnSpc>
                <a:spcPct val="100000"/>
              </a:lnSpc>
              <a:spcAft>
                <a:spcPts val="0"/>
              </a:spcAft>
              <a:buClr>
                <a:schemeClr val="tx2"/>
              </a:buClr>
              <a:buSzPct val="120000"/>
              <a:buFontTx/>
              <a:buNone/>
              <a:defRPr sz="1600" b="0">
                <a:solidFill>
                  <a:schemeClr val="tx1"/>
                </a:solidFill>
              </a:defRPr>
            </a:lvl3pPr>
            <a:lvl4pPr marL="0" indent="0" algn="ctr">
              <a:lnSpc>
                <a:spcPct val="100000"/>
              </a:lnSpc>
              <a:spcAft>
                <a:spcPts val="0"/>
              </a:spcAft>
              <a:buClr>
                <a:schemeClr val="tx2"/>
              </a:buClr>
              <a:buSzPct val="120000"/>
              <a:buFontTx/>
              <a:buNone/>
              <a:defRPr sz="1600" b="0">
                <a:solidFill>
                  <a:schemeClr val="tx1"/>
                </a:solidFill>
              </a:defRPr>
            </a:lvl4pPr>
            <a:lvl5pPr marL="0" indent="0" algn="ctr">
              <a:lnSpc>
                <a:spcPct val="100000"/>
              </a:lnSpc>
              <a:spcAft>
                <a:spcPts val="0"/>
              </a:spcAft>
              <a:buClr>
                <a:schemeClr val="tx2"/>
              </a:buClr>
              <a:buSzPct val="120000"/>
              <a:buFontTx/>
              <a:buNone/>
              <a:defRPr sz="1600" b="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3968413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 boven">
    <p:bg>
      <p:bgPr>
        <a:solidFill>
          <a:schemeClr val="bg1"/>
        </a:solidFill>
        <a:effectLst/>
      </p:bgPr>
    </p:bg>
    <p:spTree>
      <p:nvGrpSpPr>
        <p:cNvPr id="1" name=""/>
        <p:cNvGrpSpPr/>
        <p:nvPr/>
      </p:nvGrpSpPr>
      <p:grpSpPr>
        <a:xfrm>
          <a:off x="0" y="0"/>
          <a:ext cx="0" cy="0"/>
          <a:chOff x="0" y="0"/>
          <a:chExt cx="0" cy="0"/>
        </a:xfrm>
      </p:grpSpPr>
      <p:sp>
        <p:nvSpPr>
          <p:cNvPr id="3" name="Graphic 6">
            <a:extLst>
              <a:ext uri="{FF2B5EF4-FFF2-40B4-BE49-F238E27FC236}">
                <a16:creationId xmlns:a16="http://schemas.microsoft.com/office/drawing/2014/main" id="{6722F8B5-6CE1-E75F-C707-99DE9BD76974}"/>
              </a:ext>
            </a:extLst>
          </p:cNvPr>
          <p:cNvSpPr>
            <a:spLocks noChangeAspect="1"/>
          </p:cNvSpPr>
          <p:nvPr userDrawn="1"/>
        </p:nvSpPr>
        <p:spPr>
          <a:xfrm>
            <a:off x="0" y="0"/>
            <a:ext cx="9144000" cy="3737244"/>
          </a:xfrm>
          <a:custGeom>
            <a:avLst/>
            <a:gdLst>
              <a:gd name="connsiteX0" fmla="*/ 297752 w 6857904"/>
              <a:gd name="connsiteY0" fmla="*/ 617379 h 2802894"/>
              <a:gd name="connsiteX1" fmla="*/ 846296 w 6857904"/>
              <a:gd name="connsiteY1" fmla="*/ 200750 h 2802894"/>
              <a:gd name="connsiteX2" fmla="*/ 6857905 w 6857904"/>
              <a:gd name="connsiteY2" fmla="*/ 1017928 h 2802894"/>
              <a:gd name="connsiteX3" fmla="*/ 6857905 w 6857904"/>
              <a:gd name="connsiteY3" fmla="*/ 0 h 2802894"/>
              <a:gd name="connsiteX4" fmla="*/ 0 w 6857904"/>
              <a:gd name="connsiteY4" fmla="*/ 0 h 2802894"/>
              <a:gd name="connsiteX5" fmla="*/ 0 w 6857904"/>
              <a:gd name="connsiteY5" fmla="*/ 2802894 h 2802894"/>
              <a:gd name="connsiteX6" fmla="*/ 297752 w 6857904"/>
              <a:gd name="connsiteY6" fmla="*/ 617379 h 280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7904" h="2802894">
                <a:moveTo>
                  <a:pt x="297752" y="617379"/>
                </a:moveTo>
                <a:cubicBezTo>
                  <a:pt x="333851" y="352122"/>
                  <a:pt x="580739" y="164596"/>
                  <a:pt x="846296" y="200750"/>
                </a:cubicBezTo>
                <a:lnTo>
                  <a:pt x="6857905" y="1017928"/>
                </a:lnTo>
                <a:lnTo>
                  <a:pt x="6857905" y="0"/>
                </a:lnTo>
                <a:lnTo>
                  <a:pt x="0" y="0"/>
                </a:lnTo>
                <a:lnTo>
                  <a:pt x="0" y="2802894"/>
                </a:lnTo>
                <a:lnTo>
                  <a:pt x="297752" y="617379"/>
                </a:lnTo>
                <a:close/>
              </a:path>
            </a:pathLst>
          </a:custGeom>
          <a:solidFill>
            <a:srgbClr val="FFC943"/>
          </a:solidFill>
          <a:ln w="9525" cap="flat">
            <a:noFill/>
            <a:prstDash val="solid"/>
            <a:miter/>
          </a:ln>
        </p:spPr>
        <p:txBody>
          <a:bodyPr rtlCol="0" anchor="ctr"/>
          <a:lstStyle/>
          <a:p>
            <a:endParaRPr lang="nl-NL"/>
          </a:p>
        </p:txBody>
      </p:sp>
      <p:sp>
        <p:nvSpPr>
          <p:cNvPr id="4" name="Title 1">
            <a:extLst>
              <a:ext uri="{FF2B5EF4-FFF2-40B4-BE49-F238E27FC236}">
                <a16:creationId xmlns:a16="http://schemas.microsoft.com/office/drawing/2014/main" id="{9C868886-40A2-4E1F-786C-8C8C5930F032}"/>
              </a:ext>
            </a:extLst>
          </p:cNvPr>
          <p:cNvSpPr>
            <a:spLocks noGrp="1"/>
          </p:cNvSpPr>
          <p:nvPr>
            <p:ph type="title" hasCustomPrompt="1"/>
          </p:nvPr>
        </p:nvSpPr>
        <p:spPr>
          <a:xfrm>
            <a:off x="792000" y="756000"/>
            <a:ext cx="7200000" cy="3600000"/>
          </a:xfrm>
        </p:spPr>
        <p:txBody>
          <a:bodyPr tIns="0" anchor="ctr" anchorCtr="0"/>
          <a:lstStyle>
            <a:lvl1pPr>
              <a:defRPr sz="4800" b="1">
                <a:solidFill>
                  <a:schemeClr val="tx1"/>
                </a:solidFill>
              </a:defRPr>
            </a:lvl1pPr>
          </a:lstStyle>
          <a:p>
            <a:r>
              <a:rPr lang="nl-NL"/>
              <a:t>Titelstijl van model bewerken</a:t>
            </a:r>
            <a:endParaRPr lang="en-US"/>
          </a:p>
        </p:txBody>
      </p:sp>
    </p:spTree>
    <p:extLst>
      <p:ext uri="{BB962C8B-B14F-4D97-AF65-F5344CB8AC3E}">
        <p14:creationId xmlns:p14="http://schemas.microsoft.com/office/powerpoint/2010/main" val="7183687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eer weten">
    <p:bg>
      <p:bgPr>
        <a:solidFill>
          <a:schemeClr val="bg1"/>
        </a:solidFill>
        <a:effectLst/>
      </p:bgPr>
    </p:bg>
    <p:spTree>
      <p:nvGrpSpPr>
        <p:cNvPr id="1" name=""/>
        <p:cNvGrpSpPr/>
        <p:nvPr/>
      </p:nvGrpSpPr>
      <p:grpSpPr>
        <a:xfrm>
          <a:off x="0" y="0"/>
          <a:ext cx="0" cy="0"/>
          <a:chOff x="0" y="0"/>
          <a:chExt cx="0" cy="0"/>
        </a:xfrm>
      </p:grpSpPr>
      <p:sp>
        <p:nvSpPr>
          <p:cNvPr id="17" name="Tekstvak 16">
            <a:extLst>
              <a:ext uri="{FF2B5EF4-FFF2-40B4-BE49-F238E27FC236}">
                <a16:creationId xmlns:a16="http://schemas.microsoft.com/office/drawing/2014/main" id="{BD3EE912-09AB-2FB5-2DA4-2D728F1A3C59}"/>
              </a:ext>
            </a:extLst>
          </p:cNvPr>
          <p:cNvSpPr txBox="1"/>
          <p:nvPr userDrawn="1"/>
        </p:nvSpPr>
        <p:spPr>
          <a:xfrm>
            <a:off x="791999" y="2268000"/>
            <a:ext cx="2951999" cy="252000"/>
          </a:xfrm>
          <a:prstGeom prst="rect">
            <a:avLst/>
          </a:prstGeom>
          <a:noFill/>
        </p:spPr>
        <p:txBody>
          <a:bodyPr wrap="square" lIns="0" tIns="0" rIns="0" bIns="0" rtlCol="0">
            <a:noAutofit/>
          </a:bodyPr>
          <a:lstStyle/>
          <a:p>
            <a:pPr>
              <a:lnSpc>
                <a:spcPts val="2000"/>
              </a:lnSpc>
            </a:pPr>
            <a:r>
              <a:rPr lang="nl-NL" sz="2000" b="1">
                <a:solidFill>
                  <a:schemeClr val="tx1"/>
                </a:solidFill>
                <a:latin typeface="+mj-lt"/>
              </a:rPr>
              <a:t>Meer weten?</a:t>
            </a:r>
          </a:p>
        </p:txBody>
      </p:sp>
      <p:sp>
        <p:nvSpPr>
          <p:cNvPr id="18" name="Text Placeholder 3">
            <a:extLst>
              <a:ext uri="{FF2B5EF4-FFF2-40B4-BE49-F238E27FC236}">
                <a16:creationId xmlns:a16="http://schemas.microsoft.com/office/drawing/2014/main" id="{BAB35D33-C06A-B87C-F430-230579884381}"/>
              </a:ext>
            </a:extLst>
          </p:cNvPr>
          <p:cNvSpPr>
            <a:spLocks noGrp="1"/>
          </p:cNvSpPr>
          <p:nvPr>
            <p:ph type="body" sz="half" idx="15" hasCustomPrompt="1"/>
          </p:nvPr>
        </p:nvSpPr>
        <p:spPr>
          <a:xfrm>
            <a:off x="792000" y="2556000"/>
            <a:ext cx="2951999" cy="936000"/>
          </a:xfrm>
        </p:spPr>
        <p:txBody>
          <a:bodyPr anchor="t" anchorCtr="0"/>
          <a:lstStyle>
            <a:lvl1pPr marL="0" indent="0">
              <a:buNone/>
              <a:defRPr sz="1200" b="0">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naam, telefoonnummer en e-mailadres in te vullen</a:t>
            </a:r>
          </a:p>
        </p:txBody>
      </p:sp>
      <p:sp>
        <p:nvSpPr>
          <p:cNvPr id="4" name="Graphic 2">
            <a:extLst>
              <a:ext uri="{FF2B5EF4-FFF2-40B4-BE49-F238E27FC236}">
                <a16:creationId xmlns:a16="http://schemas.microsoft.com/office/drawing/2014/main" id="{5E24670F-65F2-7401-F482-04E8A683F166}"/>
              </a:ext>
              <a:ext uri="{C183D7F6-B498-43B3-948B-1728B52AA6E4}">
                <adec:decorative xmlns:adec="http://schemas.microsoft.com/office/drawing/2017/decorative" val="1"/>
              </a:ext>
            </a:extLst>
          </p:cNvPr>
          <p:cNvSpPr>
            <a:spLocks noChangeAspect="1"/>
          </p:cNvSpPr>
          <p:nvPr/>
        </p:nvSpPr>
        <p:spPr>
          <a:xfrm>
            <a:off x="1636149" y="0"/>
            <a:ext cx="7507851" cy="5144400"/>
          </a:xfrm>
          <a:custGeom>
            <a:avLst/>
            <a:gdLst>
              <a:gd name="connsiteX0" fmla="*/ 0 w 5617110"/>
              <a:gd name="connsiteY0" fmla="*/ 0 h 3848859"/>
              <a:gd name="connsiteX1" fmla="*/ 4906493 w 5617110"/>
              <a:gd name="connsiteY1" fmla="*/ 956894 h 3848859"/>
              <a:gd name="connsiteX2" fmla="*/ 5290963 w 5617110"/>
              <a:gd name="connsiteY2" fmla="*/ 1527173 h 3848859"/>
              <a:gd name="connsiteX3" fmla="*/ 4836943 w 5617110"/>
              <a:gd name="connsiteY3" fmla="*/ 3848860 h 3848859"/>
              <a:gd name="connsiteX4" fmla="*/ 5617111 w 5617110"/>
              <a:gd name="connsiteY4" fmla="*/ 3848860 h 3848859"/>
              <a:gd name="connsiteX5" fmla="*/ 5617111 w 5617110"/>
              <a:gd name="connsiteY5" fmla="*/ 0 h 3848859"/>
              <a:gd name="connsiteX6" fmla="*/ 0 w 5617110"/>
              <a:gd name="connsiteY6" fmla="*/ 0 h 384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110" h="3848859">
                <a:moveTo>
                  <a:pt x="0" y="0"/>
                </a:moveTo>
                <a:lnTo>
                  <a:pt x="4906493" y="956894"/>
                </a:lnTo>
                <a:cubicBezTo>
                  <a:pt x="5169180" y="1008107"/>
                  <a:pt x="5342244" y="1264742"/>
                  <a:pt x="5290963" y="1527173"/>
                </a:cubicBezTo>
                <a:lnTo>
                  <a:pt x="4836943" y="3848860"/>
                </a:lnTo>
                <a:lnTo>
                  <a:pt x="5617111" y="3848860"/>
                </a:lnTo>
                <a:lnTo>
                  <a:pt x="5617111" y="0"/>
                </a:lnTo>
                <a:lnTo>
                  <a:pt x="0" y="0"/>
                </a:lnTo>
                <a:close/>
              </a:path>
            </a:pathLst>
          </a:custGeom>
          <a:solidFill>
            <a:srgbClr val="FFC943"/>
          </a:solidFill>
          <a:ln w="9509" cap="flat">
            <a:noFill/>
            <a:prstDash val="solid"/>
            <a:miter/>
          </a:ln>
        </p:spPr>
        <p:txBody>
          <a:bodyPr rtlCol="0" anchor="ctr"/>
          <a:lstStyle/>
          <a:p>
            <a:endParaRPr lang="en-GB"/>
          </a:p>
        </p:txBody>
      </p:sp>
      <p:sp>
        <p:nvSpPr>
          <p:cNvPr id="5" name="Tekstvak 4">
            <a:extLst>
              <a:ext uri="{FF2B5EF4-FFF2-40B4-BE49-F238E27FC236}">
                <a16:creationId xmlns:a16="http://schemas.microsoft.com/office/drawing/2014/main" id="{5F3E651B-F10F-01BF-37B4-6B6524D6D916}"/>
              </a:ext>
            </a:extLst>
          </p:cNvPr>
          <p:cNvSpPr txBox="1"/>
          <p:nvPr userDrawn="1"/>
        </p:nvSpPr>
        <p:spPr>
          <a:xfrm>
            <a:off x="4841485" y="4366222"/>
            <a:ext cx="2951999" cy="252000"/>
          </a:xfrm>
          <a:prstGeom prst="rect">
            <a:avLst/>
          </a:prstGeom>
          <a:noFill/>
        </p:spPr>
        <p:txBody>
          <a:bodyPr wrap="square" lIns="0" tIns="0" rIns="0" bIns="0" rtlCol="0">
            <a:noAutofit/>
          </a:bodyPr>
          <a:lstStyle/>
          <a:p>
            <a:pPr algn="r">
              <a:lnSpc>
                <a:spcPts val="2000"/>
              </a:lnSpc>
            </a:pPr>
            <a:r>
              <a:rPr lang="nl-NL" sz="1500" b="1" noProof="1">
                <a:solidFill>
                  <a:schemeClr val="tx2"/>
                </a:solidFill>
                <a:latin typeface="+mj-lt"/>
              </a:rPr>
              <a:t>kindnaargezondergewicht.nl</a:t>
            </a:r>
          </a:p>
        </p:txBody>
      </p:sp>
      <p:sp>
        <p:nvSpPr>
          <p:cNvPr id="6" name="Tekstvak 5">
            <a:extLst>
              <a:ext uri="{FF2B5EF4-FFF2-40B4-BE49-F238E27FC236}">
                <a16:creationId xmlns:a16="http://schemas.microsoft.com/office/drawing/2014/main" id="{BFEAE5CB-FCFA-F868-1BBC-8B4CE583225B}"/>
              </a:ext>
            </a:extLst>
          </p:cNvPr>
          <p:cNvSpPr txBox="1"/>
          <p:nvPr userDrawn="1"/>
        </p:nvSpPr>
        <p:spPr>
          <a:xfrm>
            <a:off x="7707086" y="4335236"/>
            <a:ext cx="0" cy="0"/>
          </a:xfrm>
          <a:prstGeom prst="rect">
            <a:avLst/>
          </a:prstGeom>
          <a:noFill/>
        </p:spPr>
        <p:txBody>
          <a:bodyPr wrap="none" lIns="0" tIns="0" rIns="0" bIns="0" rtlCol="0">
            <a:noAutofit/>
          </a:bodyPr>
          <a:lstStyle/>
          <a:p>
            <a:pPr algn="l"/>
            <a:endParaRPr lang="en-GB" sz="1500"/>
          </a:p>
        </p:txBody>
      </p:sp>
      <p:pic>
        <p:nvPicPr>
          <p:cNvPr id="9" name="Afbeelding 8" descr="Een onderdeel van:&#10;JOGG &#10;gezonde jeugd &#10;gezonde toekomst">
            <a:extLst>
              <a:ext uri="{FF2B5EF4-FFF2-40B4-BE49-F238E27FC236}">
                <a16:creationId xmlns:a16="http://schemas.microsoft.com/office/drawing/2014/main" id="{BDAF5EC1-BFA3-8762-0C51-B524D8413110}"/>
              </a:ext>
            </a:extLst>
          </p:cNvPr>
          <p:cNvPicPr>
            <a:picLocks noChangeAspect="1"/>
          </p:cNvPicPr>
          <p:nvPr userDrawn="1"/>
        </p:nvPicPr>
        <p:blipFill>
          <a:blip r:embed="rId2"/>
          <a:stretch>
            <a:fillRect/>
          </a:stretch>
        </p:blipFill>
        <p:spPr>
          <a:xfrm>
            <a:off x="648000" y="3924000"/>
            <a:ext cx="1727200" cy="825500"/>
          </a:xfrm>
          <a:prstGeom prst="rect">
            <a:avLst/>
          </a:prstGeom>
        </p:spPr>
      </p:pic>
      <p:pic>
        <p:nvPicPr>
          <p:cNvPr id="11" name="Afbeelding 10" descr="Kind naar gezonder gewicht">
            <a:extLst>
              <a:ext uri="{FF2B5EF4-FFF2-40B4-BE49-F238E27FC236}">
                <a16:creationId xmlns:a16="http://schemas.microsoft.com/office/drawing/2014/main" id="{7151323F-BCA2-1F37-625D-1EC0F29C02C2}"/>
              </a:ext>
            </a:extLst>
          </p:cNvPr>
          <p:cNvPicPr>
            <a:picLocks noChangeAspect="1"/>
          </p:cNvPicPr>
          <p:nvPr userDrawn="1"/>
        </p:nvPicPr>
        <p:blipFill>
          <a:blip r:embed="rId3"/>
          <a:stretch>
            <a:fillRect/>
          </a:stretch>
        </p:blipFill>
        <p:spPr>
          <a:xfrm>
            <a:off x="648000" y="504000"/>
            <a:ext cx="3162300" cy="711200"/>
          </a:xfrm>
          <a:prstGeom prst="rect">
            <a:avLst/>
          </a:prstGeom>
        </p:spPr>
      </p:pic>
    </p:spTree>
    <p:extLst>
      <p:ext uri="{BB962C8B-B14F-4D97-AF65-F5344CB8AC3E}">
        <p14:creationId xmlns:p14="http://schemas.microsoft.com/office/powerpoint/2010/main" val="5483241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lleen titel Geel">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D6392384-B7C8-988E-97EA-4CAD8CC7A460}"/>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err="1"/>
              <a:t>Teamfit</a:t>
            </a:r>
            <a:r>
              <a:rPr lang="nl-NL"/>
              <a: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9" name="Tekstvak 8">
            <a:extLst>
              <a:ext uri="{FF2B5EF4-FFF2-40B4-BE49-F238E27FC236}">
                <a16:creationId xmlns:a16="http://schemas.microsoft.com/office/drawing/2014/main" id="{F72A4BFB-1E41-4C98-EE2E-26177B004CDE}"/>
              </a:ext>
            </a:extLst>
          </p:cNvPr>
          <p:cNvSpPr txBox="1"/>
          <p:nvPr userDrawn="1"/>
        </p:nvSpPr>
        <p:spPr>
          <a:xfrm>
            <a:off x="368791" y="1636827"/>
            <a:ext cx="0" cy="0"/>
          </a:xfrm>
          <a:prstGeom prst="rect">
            <a:avLst/>
          </a:prstGeom>
          <a:noFill/>
        </p:spPr>
        <p:txBody>
          <a:bodyPr wrap="none" lIns="0" tIns="0" rIns="0" bIns="0" rtlCol="0">
            <a:noAutofit/>
          </a:bodyPr>
          <a:lstStyle/>
          <a:p>
            <a:pPr algn="l"/>
            <a:endParaRPr lang="nl-NL" sz="1500"/>
          </a:p>
        </p:txBody>
      </p:sp>
      <p:sp>
        <p:nvSpPr>
          <p:cNvPr id="6" name="Title Placeholder 1">
            <a:extLst>
              <a:ext uri="{FF2B5EF4-FFF2-40B4-BE49-F238E27FC236}">
                <a16:creationId xmlns:a16="http://schemas.microsoft.com/office/drawing/2014/main" id="{4595BB02-9654-2083-5D6B-6A1C5A691ED3}"/>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lvl1pPr>
              <a:defRPr>
                <a:solidFill>
                  <a:schemeClr val="tx1"/>
                </a:solidFill>
              </a:defRPr>
            </a:lvl1pPr>
          </a:lstStyle>
          <a:p>
            <a:r>
              <a:rPr lang="nl-NL"/>
              <a:t>Klik om stijl te bewerken</a:t>
            </a:r>
            <a:endParaRPr lang="en-US"/>
          </a:p>
        </p:txBody>
      </p:sp>
    </p:spTree>
    <p:extLst>
      <p:ext uri="{BB962C8B-B14F-4D97-AF65-F5344CB8AC3E}">
        <p14:creationId xmlns:p14="http://schemas.microsoft.com/office/powerpoint/2010/main" val="35518491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llustratie met bijschrift">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D6392384-B7C8-988E-97EA-4CAD8CC7A460}"/>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1" name="Text Placeholder 3">
            <a:extLst>
              <a:ext uri="{FF2B5EF4-FFF2-40B4-BE49-F238E27FC236}">
                <a16:creationId xmlns:a16="http://schemas.microsoft.com/office/drawing/2014/main" id="{F6DD2EDD-235F-506A-EA1F-70FBA8C2DB1D}"/>
              </a:ext>
            </a:extLst>
          </p:cNvPr>
          <p:cNvSpPr>
            <a:spLocks noGrp="1"/>
          </p:cNvSpPr>
          <p:nvPr>
            <p:ph type="body" sz="half" idx="14" hasCustomPrompt="1"/>
          </p:nvPr>
        </p:nvSpPr>
        <p:spPr>
          <a:xfrm>
            <a:off x="5580000" y="3816000"/>
            <a:ext cx="3060000" cy="792000"/>
          </a:xfrm>
        </p:spPr>
        <p:txBody>
          <a:bodyPr anchor="t" anchorCtr="0"/>
          <a:lstStyle>
            <a:lvl1pPr marL="0" indent="0">
              <a:buNone/>
              <a:defRPr sz="1100" b="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 te bewerken</a:t>
            </a:r>
          </a:p>
        </p:txBody>
      </p:sp>
      <p:sp>
        <p:nvSpPr>
          <p:cNvPr id="9" name="Tekstvak 8">
            <a:extLst>
              <a:ext uri="{FF2B5EF4-FFF2-40B4-BE49-F238E27FC236}">
                <a16:creationId xmlns:a16="http://schemas.microsoft.com/office/drawing/2014/main" id="{F72A4BFB-1E41-4C98-EE2E-26177B004CDE}"/>
              </a:ext>
            </a:extLst>
          </p:cNvPr>
          <p:cNvSpPr txBox="1"/>
          <p:nvPr userDrawn="1"/>
        </p:nvSpPr>
        <p:spPr>
          <a:xfrm>
            <a:off x="368791" y="1636827"/>
            <a:ext cx="0" cy="0"/>
          </a:xfrm>
          <a:prstGeom prst="rect">
            <a:avLst/>
          </a:prstGeom>
          <a:noFill/>
        </p:spPr>
        <p:txBody>
          <a:bodyPr wrap="none" lIns="0" tIns="0" rIns="0" bIns="0" rtlCol="0">
            <a:noAutofit/>
          </a:bodyPr>
          <a:lstStyle/>
          <a:p>
            <a:pPr algn="l"/>
            <a:endParaRPr lang="nl-NL" sz="1500"/>
          </a:p>
        </p:txBody>
      </p:sp>
    </p:spTree>
    <p:extLst>
      <p:ext uri="{BB962C8B-B14F-4D97-AF65-F5344CB8AC3E}">
        <p14:creationId xmlns:p14="http://schemas.microsoft.com/office/powerpoint/2010/main" val="11895980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eg">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813516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iten en cijfer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l-NL"/>
              <a:t>Teamfit is een werkwijze</a:t>
            </a:r>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2" name="Title Placeholder 1">
            <a:extLst>
              <a:ext uri="{FF2B5EF4-FFF2-40B4-BE49-F238E27FC236}">
                <a16:creationId xmlns:a16="http://schemas.microsoft.com/office/drawing/2014/main" id="{9A61149F-4EBD-E90D-3BA1-016F3DF9F54A}"/>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3" name="Tijdelijke aanduiding voor tekst 16">
            <a:extLst>
              <a:ext uri="{FF2B5EF4-FFF2-40B4-BE49-F238E27FC236}">
                <a16:creationId xmlns:a16="http://schemas.microsoft.com/office/drawing/2014/main" id="{70A15481-AED3-80E1-06CD-E29163B39FBB}"/>
              </a:ext>
            </a:extLst>
          </p:cNvPr>
          <p:cNvSpPr>
            <a:spLocks noGrp="1" noChangeAspect="1"/>
          </p:cNvSpPr>
          <p:nvPr>
            <p:ph type="body" sz="half" idx="20" hasCustomPrompt="1"/>
          </p:nvPr>
        </p:nvSpPr>
        <p:spPr>
          <a:xfrm>
            <a:off x="792001" y="1532547"/>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7" name="Tijdelijke aanduiding voor tekst 5">
            <a:extLst>
              <a:ext uri="{FF2B5EF4-FFF2-40B4-BE49-F238E27FC236}">
                <a16:creationId xmlns:a16="http://schemas.microsoft.com/office/drawing/2014/main" id="{4C5F7F2B-E9BA-1458-A657-F7EDEEF33948}"/>
              </a:ext>
            </a:extLst>
          </p:cNvPr>
          <p:cNvSpPr>
            <a:spLocks noGrp="1"/>
          </p:cNvSpPr>
          <p:nvPr>
            <p:ph type="body" sz="quarter" idx="15" hasCustomPrompt="1"/>
          </p:nvPr>
        </p:nvSpPr>
        <p:spPr>
          <a:xfrm>
            <a:off x="1152000" y="147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8" name="Tijdelijke aanduiding voor tekst 16">
            <a:extLst>
              <a:ext uri="{FF2B5EF4-FFF2-40B4-BE49-F238E27FC236}">
                <a16:creationId xmlns:a16="http://schemas.microsoft.com/office/drawing/2014/main" id="{CAEB57CC-6915-6EFA-3C18-C32105D412BB}"/>
              </a:ext>
            </a:extLst>
          </p:cNvPr>
          <p:cNvSpPr>
            <a:spLocks noGrp="1" noChangeAspect="1"/>
          </p:cNvSpPr>
          <p:nvPr>
            <p:ph type="body" sz="half" idx="21" hasCustomPrompt="1"/>
          </p:nvPr>
        </p:nvSpPr>
        <p:spPr>
          <a:xfrm>
            <a:off x="4680000" y="1532547"/>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0" name="Tijdelijke aanduiding voor tekst 5">
            <a:extLst>
              <a:ext uri="{FF2B5EF4-FFF2-40B4-BE49-F238E27FC236}">
                <a16:creationId xmlns:a16="http://schemas.microsoft.com/office/drawing/2014/main" id="{B6E57697-20E5-D042-4DD4-C42783244D72}"/>
              </a:ext>
            </a:extLst>
          </p:cNvPr>
          <p:cNvSpPr>
            <a:spLocks noGrp="1"/>
          </p:cNvSpPr>
          <p:nvPr>
            <p:ph type="body" sz="quarter" idx="22" hasCustomPrompt="1"/>
          </p:nvPr>
        </p:nvSpPr>
        <p:spPr>
          <a:xfrm>
            <a:off x="5040000" y="147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1" name="Tijdelijke aanduiding voor tekst 16">
            <a:extLst>
              <a:ext uri="{FF2B5EF4-FFF2-40B4-BE49-F238E27FC236}">
                <a16:creationId xmlns:a16="http://schemas.microsoft.com/office/drawing/2014/main" id="{ABD0EA6E-D60D-525E-DF6C-D0722860FF32}"/>
              </a:ext>
            </a:extLst>
          </p:cNvPr>
          <p:cNvSpPr>
            <a:spLocks noGrp="1" noChangeAspect="1"/>
          </p:cNvSpPr>
          <p:nvPr>
            <p:ph type="body" sz="half" idx="23" hasCustomPrompt="1"/>
          </p:nvPr>
        </p:nvSpPr>
        <p:spPr>
          <a:xfrm>
            <a:off x="4680000" y="2613600"/>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2" name="Tijdelijke aanduiding voor tekst 5">
            <a:extLst>
              <a:ext uri="{FF2B5EF4-FFF2-40B4-BE49-F238E27FC236}">
                <a16:creationId xmlns:a16="http://schemas.microsoft.com/office/drawing/2014/main" id="{F54FE531-7ED6-74C8-61C6-9AD43B781323}"/>
              </a:ext>
            </a:extLst>
          </p:cNvPr>
          <p:cNvSpPr>
            <a:spLocks noGrp="1"/>
          </p:cNvSpPr>
          <p:nvPr>
            <p:ph type="body" sz="quarter" idx="24" hasCustomPrompt="1"/>
          </p:nvPr>
        </p:nvSpPr>
        <p:spPr>
          <a:xfrm>
            <a:off x="5040000" y="255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3" name="Tijdelijke aanduiding voor tekst 16">
            <a:extLst>
              <a:ext uri="{FF2B5EF4-FFF2-40B4-BE49-F238E27FC236}">
                <a16:creationId xmlns:a16="http://schemas.microsoft.com/office/drawing/2014/main" id="{F8DC921F-9C7F-76A6-5B02-B76DA9117FCC}"/>
              </a:ext>
            </a:extLst>
          </p:cNvPr>
          <p:cNvSpPr>
            <a:spLocks noGrp="1" noChangeAspect="1"/>
          </p:cNvSpPr>
          <p:nvPr>
            <p:ph type="body" sz="half" idx="25" hasCustomPrompt="1"/>
          </p:nvPr>
        </p:nvSpPr>
        <p:spPr>
          <a:xfrm>
            <a:off x="792001" y="2613600"/>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4" name="Tijdelijke aanduiding voor tekst 5">
            <a:extLst>
              <a:ext uri="{FF2B5EF4-FFF2-40B4-BE49-F238E27FC236}">
                <a16:creationId xmlns:a16="http://schemas.microsoft.com/office/drawing/2014/main" id="{411E4DB3-5E0A-544A-248C-546131FE09D5}"/>
              </a:ext>
            </a:extLst>
          </p:cNvPr>
          <p:cNvSpPr>
            <a:spLocks noGrp="1"/>
          </p:cNvSpPr>
          <p:nvPr>
            <p:ph type="body" sz="quarter" idx="26" hasCustomPrompt="1"/>
          </p:nvPr>
        </p:nvSpPr>
        <p:spPr>
          <a:xfrm>
            <a:off x="1152000" y="2560881"/>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5" name="Tijdelijke aanduiding voor tekst 16">
            <a:extLst>
              <a:ext uri="{FF2B5EF4-FFF2-40B4-BE49-F238E27FC236}">
                <a16:creationId xmlns:a16="http://schemas.microsoft.com/office/drawing/2014/main" id="{495765DC-83F5-BAD5-EEA6-3B04D8FB1E89}"/>
              </a:ext>
            </a:extLst>
          </p:cNvPr>
          <p:cNvSpPr>
            <a:spLocks noGrp="1" noChangeAspect="1"/>
          </p:cNvSpPr>
          <p:nvPr>
            <p:ph type="body" sz="half" idx="27" hasCustomPrompt="1"/>
          </p:nvPr>
        </p:nvSpPr>
        <p:spPr>
          <a:xfrm>
            <a:off x="792001" y="3693600"/>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6" name="Tijdelijke aanduiding voor tekst 5">
            <a:extLst>
              <a:ext uri="{FF2B5EF4-FFF2-40B4-BE49-F238E27FC236}">
                <a16:creationId xmlns:a16="http://schemas.microsoft.com/office/drawing/2014/main" id="{740AC65D-E443-763C-85E7-45BC32595E20}"/>
              </a:ext>
            </a:extLst>
          </p:cNvPr>
          <p:cNvSpPr>
            <a:spLocks noGrp="1"/>
          </p:cNvSpPr>
          <p:nvPr>
            <p:ph type="body" sz="quarter" idx="28" hasCustomPrompt="1"/>
          </p:nvPr>
        </p:nvSpPr>
        <p:spPr>
          <a:xfrm>
            <a:off x="1152000" y="363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7" name="Tijdelijke aanduiding voor tekst 16">
            <a:extLst>
              <a:ext uri="{FF2B5EF4-FFF2-40B4-BE49-F238E27FC236}">
                <a16:creationId xmlns:a16="http://schemas.microsoft.com/office/drawing/2014/main" id="{EDECACC7-1BF5-B207-4EFF-FDBF32A189F4}"/>
              </a:ext>
            </a:extLst>
          </p:cNvPr>
          <p:cNvSpPr>
            <a:spLocks noGrp="1" noChangeAspect="1"/>
          </p:cNvSpPr>
          <p:nvPr>
            <p:ph type="body" sz="half" idx="29" hasCustomPrompt="1"/>
          </p:nvPr>
        </p:nvSpPr>
        <p:spPr>
          <a:xfrm>
            <a:off x="4680000" y="3693600"/>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8" name="Tijdelijke aanduiding voor tekst 5">
            <a:extLst>
              <a:ext uri="{FF2B5EF4-FFF2-40B4-BE49-F238E27FC236}">
                <a16:creationId xmlns:a16="http://schemas.microsoft.com/office/drawing/2014/main" id="{81F9EC22-5BE2-B74E-841F-A5BC3134443B}"/>
              </a:ext>
            </a:extLst>
          </p:cNvPr>
          <p:cNvSpPr>
            <a:spLocks noGrp="1"/>
          </p:cNvSpPr>
          <p:nvPr>
            <p:ph type="body" sz="quarter" idx="30" hasCustomPrompt="1"/>
          </p:nvPr>
        </p:nvSpPr>
        <p:spPr>
          <a:xfrm>
            <a:off x="5039999" y="363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9" name="Text Placeholder 3">
            <a:extLst>
              <a:ext uri="{FF2B5EF4-FFF2-40B4-BE49-F238E27FC236}">
                <a16:creationId xmlns:a16="http://schemas.microsoft.com/office/drawing/2014/main" id="{D4F3B27D-E3F5-3A0A-1CBE-0AADE2574CEA}"/>
              </a:ext>
            </a:extLst>
          </p:cNvPr>
          <p:cNvSpPr>
            <a:spLocks noGrp="1"/>
          </p:cNvSpPr>
          <p:nvPr>
            <p:ph type="body" sz="half" idx="14" hasCustomPrompt="1"/>
          </p:nvPr>
        </p:nvSpPr>
        <p:spPr>
          <a:xfrm>
            <a:off x="792001" y="4428000"/>
            <a:ext cx="3671998" cy="360000"/>
          </a:xfrm>
        </p:spPr>
        <p:txBody>
          <a:bodyPr anchor="t" anchorCtr="0"/>
          <a:lstStyle>
            <a:lvl1pPr marL="0" indent="0">
              <a:lnSpc>
                <a:spcPct val="100000"/>
              </a:lnSpc>
              <a:spcAft>
                <a:spcPts val="0"/>
              </a:spcAft>
              <a:buNone/>
              <a:defRPr sz="600" b="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een voetnoot toe te voegen</a:t>
            </a:r>
          </a:p>
        </p:txBody>
      </p:sp>
    </p:spTree>
    <p:extLst>
      <p:ext uri="{BB962C8B-B14F-4D97-AF65-F5344CB8AC3E}">
        <p14:creationId xmlns:p14="http://schemas.microsoft.com/office/powerpoint/2010/main" val="180769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art Nederland">
    <p:spTree>
      <p:nvGrpSpPr>
        <p:cNvPr id="1" name=""/>
        <p:cNvGrpSpPr/>
        <p:nvPr/>
      </p:nvGrpSpPr>
      <p:grpSpPr>
        <a:xfrm>
          <a:off x="0" y="0"/>
          <a:ext cx="0" cy="0"/>
          <a:chOff x="0" y="0"/>
          <a:chExt cx="0" cy="0"/>
        </a:xfrm>
      </p:grpSpPr>
      <p:sp>
        <p:nvSpPr>
          <p:cNvPr id="22" name="Afgeronde rechthoek 21">
            <a:extLst>
              <a:ext uri="{FF2B5EF4-FFF2-40B4-BE49-F238E27FC236}">
                <a16:creationId xmlns:a16="http://schemas.microsoft.com/office/drawing/2014/main" id="{066FBC1E-2C18-CD42-B591-38BA57714DD1}"/>
              </a:ext>
            </a:extLst>
          </p:cNvPr>
          <p:cNvSpPr/>
          <p:nvPr userDrawn="1"/>
        </p:nvSpPr>
        <p:spPr>
          <a:xfrm>
            <a:off x="125999"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8" name="Text Placeholder 3">
            <a:extLst>
              <a:ext uri="{FF2B5EF4-FFF2-40B4-BE49-F238E27FC236}">
                <a16:creationId xmlns:a16="http://schemas.microsoft.com/office/drawing/2014/main" id="{C8B63174-61AE-2047-9F81-B2540F193FBC}"/>
              </a:ext>
            </a:extLst>
          </p:cNvPr>
          <p:cNvSpPr>
            <a:spLocks noGrp="1"/>
          </p:cNvSpPr>
          <p:nvPr>
            <p:ph type="body" sz="half" idx="28" hasCustomPrompt="1"/>
          </p:nvPr>
        </p:nvSpPr>
        <p:spPr>
          <a:xfrm>
            <a:off x="935999" y="2692115"/>
            <a:ext cx="2700000" cy="1440000"/>
          </a:xfrm>
        </p:spPr>
        <p:txBody>
          <a:bodyPr anchor="t" anchorCtr="0"/>
          <a:lstStyle>
            <a:lvl1pPr marL="0" indent="0" algn="ctr">
              <a:lnSpc>
                <a:spcPct val="95000"/>
              </a:lnSpc>
              <a:spcAft>
                <a:spcPts val="0"/>
              </a:spcAft>
              <a:buNone/>
              <a:defRPr sz="2200" b="1">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19" name="Text Placeholder 3">
            <a:extLst>
              <a:ext uri="{FF2B5EF4-FFF2-40B4-BE49-F238E27FC236}">
                <a16:creationId xmlns:a16="http://schemas.microsoft.com/office/drawing/2014/main" id="{9351C5D2-8150-004A-856D-A237926DB830}"/>
              </a:ext>
            </a:extLst>
          </p:cNvPr>
          <p:cNvSpPr>
            <a:spLocks noGrp="1" noChangeAspect="1"/>
          </p:cNvSpPr>
          <p:nvPr>
            <p:ph type="body" sz="half" idx="29" hasCustomPrompt="1"/>
          </p:nvPr>
        </p:nvSpPr>
        <p:spPr>
          <a:xfrm>
            <a:off x="1187700" y="1656000"/>
            <a:ext cx="691200" cy="864000"/>
          </a:xfrm>
          <a:prstGeom prst="roundRect">
            <a:avLst>
              <a:gd name="adj" fmla="val 6151"/>
            </a:avLst>
          </a:prstGeom>
          <a:solidFill>
            <a:schemeClr val="bg1"/>
          </a:solidFill>
          <a:effectLst/>
        </p:spPr>
        <p:txBody>
          <a:bodyPr lIns="0" tIns="0" rIns="0"/>
          <a:lstStyle>
            <a:lvl1pPr marL="0" indent="0" algn="ctr">
              <a:buNone/>
              <a:defRPr sz="4000" b="1">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0" name="Text Placeholder 3">
            <a:extLst>
              <a:ext uri="{FF2B5EF4-FFF2-40B4-BE49-F238E27FC236}">
                <a16:creationId xmlns:a16="http://schemas.microsoft.com/office/drawing/2014/main" id="{8D40ECD8-3692-6F47-BC17-A3547D6DEC5E}"/>
              </a:ext>
            </a:extLst>
          </p:cNvPr>
          <p:cNvSpPr>
            <a:spLocks noGrp="1" noChangeAspect="1"/>
          </p:cNvSpPr>
          <p:nvPr>
            <p:ph type="body" sz="half" idx="30" hasCustomPrompt="1"/>
          </p:nvPr>
        </p:nvSpPr>
        <p:spPr>
          <a:xfrm>
            <a:off x="1940399" y="1656000"/>
            <a:ext cx="691200" cy="864000"/>
          </a:xfrm>
          <a:prstGeom prst="roundRect">
            <a:avLst>
              <a:gd name="adj" fmla="val 6151"/>
            </a:avLst>
          </a:prstGeom>
          <a:solidFill>
            <a:schemeClr val="bg1"/>
          </a:solidFill>
          <a:effectLst/>
        </p:spPr>
        <p:txBody>
          <a:bodyPr lIns="0" tIns="0" rIns="0"/>
          <a:lstStyle>
            <a:lvl1pPr marL="0" indent="0" algn="ctr">
              <a:buNone/>
              <a:defRPr sz="4000" b="1">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1" name="Text Placeholder 3">
            <a:extLst>
              <a:ext uri="{FF2B5EF4-FFF2-40B4-BE49-F238E27FC236}">
                <a16:creationId xmlns:a16="http://schemas.microsoft.com/office/drawing/2014/main" id="{6A575E81-86C0-A046-8090-275251BBA984}"/>
              </a:ext>
            </a:extLst>
          </p:cNvPr>
          <p:cNvSpPr>
            <a:spLocks noGrp="1" noChangeAspect="1"/>
          </p:cNvSpPr>
          <p:nvPr>
            <p:ph type="body" sz="half" idx="31" hasCustomPrompt="1"/>
          </p:nvPr>
        </p:nvSpPr>
        <p:spPr>
          <a:xfrm>
            <a:off x="2693098" y="1656000"/>
            <a:ext cx="691200" cy="864000"/>
          </a:xfrm>
          <a:prstGeom prst="roundRect">
            <a:avLst>
              <a:gd name="adj" fmla="val 6151"/>
            </a:avLst>
          </a:prstGeom>
          <a:solidFill>
            <a:schemeClr val="bg1"/>
          </a:solidFill>
          <a:effectLst/>
        </p:spPr>
        <p:txBody>
          <a:bodyPr lIns="0" tIns="0" rIns="0"/>
          <a:lstStyle>
            <a:lvl1pPr marL="0" indent="0" algn="ctr">
              <a:buNone/>
              <a:defRPr sz="4000" b="1">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pic>
        <p:nvPicPr>
          <p:cNvPr id="6" name="Afbeelding 5" descr="Locaties in Nederland">
            <a:extLst>
              <a:ext uri="{FF2B5EF4-FFF2-40B4-BE49-F238E27FC236}">
                <a16:creationId xmlns:a16="http://schemas.microsoft.com/office/drawing/2014/main" id="{6BFBEC88-70A2-87EA-978B-0C0E835F31BB}"/>
              </a:ext>
            </a:extLst>
          </p:cNvPr>
          <p:cNvPicPr>
            <a:picLocks noChangeAspect="1"/>
          </p:cNvPicPr>
          <p:nvPr userDrawn="1"/>
        </p:nvPicPr>
        <p:blipFill>
          <a:blip r:embed="rId2"/>
          <a:stretch>
            <a:fillRect/>
          </a:stretch>
        </p:blipFill>
        <p:spPr>
          <a:xfrm>
            <a:off x="4572000" y="323850"/>
            <a:ext cx="3797300" cy="4495800"/>
          </a:xfrm>
          <a:prstGeom prst="rect">
            <a:avLst/>
          </a:prstGeom>
        </p:spPr>
      </p:pic>
    </p:spTree>
    <p:extLst>
      <p:ext uri="{BB962C8B-B14F-4D97-AF65-F5344CB8AC3E}">
        <p14:creationId xmlns:p14="http://schemas.microsoft.com/office/powerpoint/2010/main" val="746087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jdlijn 4 punten">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82A4FEAE-1EFB-D03F-8ECA-A762AA4AEA8D}"/>
              </a:ext>
            </a:extLst>
          </p:cNvPr>
          <p:cNvPicPr>
            <a:picLocks noChangeAspect="1"/>
          </p:cNvPicPr>
          <p:nvPr userDrawn="1"/>
        </p:nvPicPr>
        <p:blipFill>
          <a:blip r:embed="rId2"/>
          <a:stretch>
            <a:fillRect/>
          </a:stretch>
        </p:blipFill>
        <p:spPr>
          <a:xfrm>
            <a:off x="0" y="3735823"/>
            <a:ext cx="9144000" cy="685800"/>
          </a:xfrm>
          <a:prstGeom prst="rect">
            <a:avLst/>
          </a:prstGeom>
        </p:spPr>
      </p:pic>
      <p:sp>
        <p:nvSpPr>
          <p:cNvPr id="11" name="Tijdelijke aanduiding voor tekst 16">
            <a:extLst>
              <a:ext uri="{FF2B5EF4-FFF2-40B4-BE49-F238E27FC236}">
                <a16:creationId xmlns:a16="http://schemas.microsoft.com/office/drawing/2014/main" id="{DE6F09E9-F60E-9197-54AB-3967117084E5}"/>
              </a:ext>
            </a:extLst>
          </p:cNvPr>
          <p:cNvSpPr>
            <a:spLocks noGrp="1" noChangeAspect="1"/>
          </p:cNvSpPr>
          <p:nvPr>
            <p:ph type="body" sz="half" idx="20" hasCustomPrompt="1"/>
          </p:nvPr>
        </p:nvSpPr>
        <p:spPr>
          <a:xfrm>
            <a:off x="1263921" y="3922338"/>
            <a:ext cx="396085"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3" name="Tijdelijke aanduiding voor tekst 16">
            <a:extLst>
              <a:ext uri="{FF2B5EF4-FFF2-40B4-BE49-F238E27FC236}">
                <a16:creationId xmlns:a16="http://schemas.microsoft.com/office/drawing/2014/main" id="{7C2D7658-6CD6-D55E-3BCF-01308D7277E6}"/>
              </a:ext>
            </a:extLst>
          </p:cNvPr>
          <p:cNvSpPr>
            <a:spLocks noGrp="1" noChangeAspect="1"/>
          </p:cNvSpPr>
          <p:nvPr>
            <p:ph type="body" sz="half" idx="22" hasCustomPrompt="1"/>
          </p:nvPr>
        </p:nvSpPr>
        <p:spPr>
          <a:xfrm>
            <a:off x="3355048" y="3991854"/>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4" name="Date Placeholder 3"/>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5" name="Footer Placeholder 4"/>
          <p:cNvSpPr>
            <a:spLocks noGrp="1"/>
          </p:cNvSpPr>
          <p:nvPr>
            <p:ph type="ftr" sz="quarter" idx="11"/>
          </p:nvPr>
        </p:nvSpPr>
        <p:spPr/>
        <p:txBody>
          <a:bodyPr/>
          <a:lstStyle>
            <a:lvl1pPr>
              <a:defRPr>
                <a:solidFill>
                  <a:srgbClr val="ECECEC"/>
                </a:solidFill>
              </a:defRPr>
            </a:lvl1pPr>
          </a:lstStyle>
          <a:p>
            <a:endParaRPr lang="nl-NL"/>
          </a:p>
        </p:txBody>
      </p:sp>
      <p:sp>
        <p:nvSpPr>
          <p:cNvPr id="6" name="Slide Number Placeholder 5"/>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2" name="Title Placeholder 1">
            <a:extLst>
              <a:ext uri="{FF2B5EF4-FFF2-40B4-BE49-F238E27FC236}">
                <a16:creationId xmlns:a16="http://schemas.microsoft.com/office/drawing/2014/main" id="{D9E09847-40C9-D89C-22B9-FA398DE69482}"/>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lvl1pPr>
              <a:defRPr>
                <a:solidFill>
                  <a:schemeClr val="tx2"/>
                </a:solidFill>
              </a:defRPr>
            </a:lvl1pPr>
          </a:lstStyle>
          <a:p>
            <a:r>
              <a:rPr lang="nl-NL"/>
              <a:t>Klik om stijl te bewerken</a:t>
            </a:r>
            <a:endParaRPr lang="en-US"/>
          </a:p>
        </p:txBody>
      </p:sp>
      <p:sp>
        <p:nvSpPr>
          <p:cNvPr id="3" name="Tijdelijke aanduiding voor tekst 16">
            <a:extLst>
              <a:ext uri="{FF2B5EF4-FFF2-40B4-BE49-F238E27FC236}">
                <a16:creationId xmlns:a16="http://schemas.microsoft.com/office/drawing/2014/main" id="{4F523307-4CB7-481B-F141-80955B2083E4}"/>
              </a:ext>
            </a:extLst>
          </p:cNvPr>
          <p:cNvSpPr>
            <a:spLocks noGrp="1" noChangeAspect="1"/>
          </p:cNvSpPr>
          <p:nvPr>
            <p:ph type="body" sz="half" idx="23" hasCustomPrompt="1"/>
          </p:nvPr>
        </p:nvSpPr>
        <p:spPr>
          <a:xfrm>
            <a:off x="5491147" y="4029330"/>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7" name="Tijdelijke aanduiding voor tekst 16">
            <a:extLst>
              <a:ext uri="{FF2B5EF4-FFF2-40B4-BE49-F238E27FC236}">
                <a16:creationId xmlns:a16="http://schemas.microsoft.com/office/drawing/2014/main" id="{6574510C-9D5E-CEDC-50A0-457EA5500312}"/>
              </a:ext>
            </a:extLst>
          </p:cNvPr>
          <p:cNvSpPr>
            <a:spLocks noGrp="1" noChangeAspect="1"/>
          </p:cNvSpPr>
          <p:nvPr>
            <p:ph type="body" sz="half" idx="24" hasCustomPrompt="1"/>
          </p:nvPr>
        </p:nvSpPr>
        <p:spPr>
          <a:xfrm>
            <a:off x="7687206" y="3976864"/>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8" name="Tijdelijke aanduiding voor tekst 5">
            <a:extLst>
              <a:ext uri="{FF2B5EF4-FFF2-40B4-BE49-F238E27FC236}">
                <a16:creationId xmlns:a16="http://schemas.microsoft.com/office/drawing/2014/main" id="{A55945A4-3F94-D5D9-54AD-A1EF71F3EA15}"/>
              </a:ext>
            </a:extLst>
          </p:cNvPr>
          <p:cNvSpPr>
            <a:spLocks noGrp="1"/>
          </p:cNvSpPr>
          <p:nvPr>
            <p:ph type="body" sz="quarter" idx="15"/>
          </p:nvPr>
        </p:nvSpPr>
        <p:spPr>
          <a:xfrm>
            <a:off x="381963" y="1475999"/>
            <a:ext cx="2160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tekst 5">
            <a:extLst>
              <a:ext uri="{FF2B5EF4-FFF2-40B4-BE49-F238E27FC236}">
                <a16:creationId xmlns:a16="http://schemas.microsoft.com/office/drawing/2014/main" id="{92FCC28F-5E69-42E6-AF51-645F74C67D95}"/>
              </a:ext>
            </a:extLst>
          </p:cNvPr>
          <p:cNvSpPr>
            <a:spLocks noGrp="1"/>
          </p:cNvSpPr>
          <p:nvPr>
            <p:ph type="body" sz="quarter" idx="25"/>
          </p:nvPr>
        </p:nvSpPr>
        <p:spPr>
          <a:xfrm>
            <a:off x="2473048" y="2195999"/>
            <a:ext cx="2160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tekst 5">
            <a:extLst>
              <a:ext uri="{FF2B5EF4-FFF2-40B4-BE49-F238E27FC236}">
                <a16:creationId xmlns:a16="http://schemas.microsoft.com/office/drawing/2014/main" id="{2ABB9095-E3E7-A912-510B-E14F9FA8B575}"/>
              </a:ext>
            </a:extLst>
          </p:cNvPr>
          <p:cNvSpPr>
            <a:spLocks noGrp="1"/>
          </p:cNvSpPr>
          <p:nvPr>
            <p:ph type="body" sz="quarter" idx="26"/>
          </p:nvPr>
        </p:nvSpPr>
        <p:spPr>
          <a:xfrm>
            <a:off x="4609147" y="1079999"/>
            <a:ext cx="2160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tekst 5">
            <a:extLst>
              <a:ext uri="{FF2B5EF4-FFF2-40B4-BE49-F238E27FC236}">
                <a16:creationId xmlns:a16="http://schemas.microsoft.com/office/drawing/2014/main" id="{EECD286A-8F07-E84B-47D1-5377CBFED6BB}"/>
              </a:ext>
            </a:extLst>
          </p:cNvPr>
          <p:cNvSpPr>
            <a:spLocks noGrp="1"/>
          </p:cNvSpPr>
          <p:nvPr>
            <p:ph type="body" sz="quarter" idx="27"/>
          </p:nvPr>
        </p:nvSpPr>
        <p:spPr>
          <a:xfrm>
            <a:off x="6805206" y="1871999"/>
            <a:ext cx="2160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62301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jdlijn 5 punten">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82A4FEAE-1EFB-D03F-8ECA-A762AA4AEA8D}"/>
              </a:ext>
            </a:extLst>
          </p:cNvPr>
          <p:cNvPicPr>
            <a:picLocks noChangeAspect="1"/>
          </p:cNvPicPr>
          <p:nvPr userDrawn="1"/>
        </p:nvPicPr>
        <p:blipFill>
          <a:blip r:embed="rId2"/>
          <a:stretch>
            <a:fillRect/>
          </a:stretch>
        </p:blipFill>
        <p:spPr>
          <a:xfrm>
            <a:off x="0" y="3735823"/>
            <a:ext cx="9144000" cy="685800"/>
          </a:xfrm>
          <a:prstGeom prst="rect">
            <a:avLst/>
          </a:prstGeom>
        </p:spPr>
      </p:pic>
      <p:sp>
        <p:nvSpPr>
          <p:cNvPr id="11" name="Tijdelijke aanduiding voor tekst 16">
            <a:extLst>
              <a:ext uri="{FF2B5EF4-FFF2-40B4-BE49-F238E27FC236}">
                <a16:creationId xmlns:a16="http://schemas.microsoft.com/office/drawing/2014/main" id="{DE6F09E9-F60E-9197-54AB-3967117084E5}"/>
              </a:ext>
            </a:extLst>
          </p:cNvPr>
          <p:cNvSpPr>
            <a:spLocks noGrp="1" noChangeAspect="1"/>
          </p:cNvSpPr>
          <p:nvPr>
            <p:ph type="body" sz="half" idx="20" hasCustomPrompt="1"/>
          </p:nvPr>
        </p:nvSpPr>
        <p:spPr>
          <a:xfrm>
            <a:off x="1263921" y="3922338"/>
            <a:ext cx="396085"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3" name="Tijdelijke aanduiding voor tekst 16">
            <a:extLst>
              <a:ext uri="{FF2B5EF4-FFF2-40B4-BE49-F238E27FC236}">
                <a16:creationId xmlns:a16="http://schemas.microsoft.com/office/drawing/2014/main" id="{7C2D7658-6CD6-D55E-3BCF-01308D7277E6}"/>
              </a:ext>
            </a:extLst>
          </p:cNvPr>
          <p:cNvSpPr>
            <a:spLocks noGrp="1" noChangeAspect="1"/>
          </p:cNvSpPr>
          <p:nvPr>
            <p:ph type="body" sz="half" idx="22" hasCustomPrompt="1"/>
          </p:nvPr>
        </p:nvSpPr>
        <p:spPr>
          <a:xfrm>
            <a:off x="2892432" y="3880723"/>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4" name="Date Placeholder 3"/>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5" name="Footer Placeholder 4"/>
          <p:cNvSpPr>
            <a:spLocks noGrp="1"/>
          </p:cNvSpPr>
          <p:nvPr>
            <p:ph type="ftr" sz="quarter" idx="11"/>
          </p:nvPr>
        </p:nvSpPr>
        <p:spPr/>
        <p:txBody>
          <a:bodyPr/>
          <a:lstStyle>
            <a:lvl1pPr>
              <a:defRPr>
                <a:solidFill>
                  <a:srgbClr val="ECECEC"/>
                </a:solidFill>
              </a:defRPr>
            </a:lvl1pPr>
          </a:lstStyle>
          <a:p>
            <a:endParaRPr lang="nl-NL"/>
          </a:p>
        </p:txBody>
      </p:sp>
      <p:sp>
        <p:nvSpPr>
          <p:cNvPr id="6" name="Slide Number Placeholder 5"/>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2" name="Title Placeholder 1">
            <a:extLst>
              <a:ext uri="{FF2B5EF4-FFF2-40B4-BE49-F238E27FC236}">
                <a16:creationId xmlns:a16="http://schemas.microsoft.com/office/drawing/2014/main" id="{D9E09847-40C9-D89C-22B9-FA398DE69482}"/>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lvl1pPr>
              <a:defRPr>
                <a:solidFill>
                  <a:schemeClr val="tx2"/>
                </a:solidFill>
              </a:defRPr>
            </a:lvl1pPr>
          </a:lstStyle>
          <a:p>
            <a:r>
              <a:rPr lang="nl-NL"/>
              <a:t>Klik om stijl te bewerken</a:t>
            </a:r>
            <a:endParaRPr lang="en-US"/>
          </a:p>
        </p:txBody>
      </p:sp>
      <p:sp>
        <p:nvSpPr>
          <p:cNvPr id="3" name="Tijdelijke aanduiding voor tekst 16">
            <a:extLst>
              <a:ext uri="{FF2B5EF4-FFF2-40B4-BE49-F238E27FC236}">
                <a16:creationId xmlns:a16="http://schemas.microsoft.com/office/drawing/2014/main" id="{4F523307-4CB7-481B-F141-80955B2083E4}"/>
              </a:ext>
            </a:extLst>
          </p:cNvPr>
          <p:cNvSpPr>
            <a:spLocks noGrp="1" noChangeAspect="1"/>
          </p:cNvSpPr>
          <p:nvPr>
            <p:ph type="body" sz="half" idx="23" hasCustomPrompt="1"/>
          </p:nvPr>
        </p:nvSpPr>
        <p:spPr>
          <a:xfrm>
            <a:off x="6058780" y="3865501"/>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7" name="Tijdelijke aanduiding voor tekst 16">
            <a:extLst>
              <a:ext uri="{FF2B5EF4-FFF2-40B4-BE49-F238E27FC236}">
                <a16:creationId xmlns:a16="http://schemas.microsoft.com/office/drawing/2014/main" id="{6574510C-9D5E-CEDC-50A0-457EA5500312}"/>
              </a:ext>
            </a:extLst>
          </p:cNvPr>
          <p:cNvSpPr>
            <a:spLocks noGrp="1" noChangeAspect="1"/>
          </p:cNvSpPr>
          <p:nvPr>
            <p:ph type="body" sz="half" idx="24" hasCustomPrompt="1"/>
          </p:nvPr>
        </p:nvSpPr>
        <p:spPr>
          <a:xfrm>
            <a:off x="7753043" y="3976864"/>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8" name="Tijdelijke aanduiding voor tekst 5">
            <a:extLst>
              <a:ext uri="{FF2B5EF4-FFF2-40B4-BE49-F238E27FC236}">
                <a16:creationId xmlns:a16="http://schemas.microsoft.com/office/drawing/2014/main" id="{A55945A4-3F94-D5D9-54AD-A1EF71F3EA15}"/>
              </a:ext>
            </a:extLst>
          </p:cNvPr>
          <p:cNvSpPr>
            <a:spLocks noGrp="1"/>
          </p:cNvSpPr>
          <p:nvPr>
            <p:ph type="body" sz="quarter" idx="15"/>
          </p:nvPr>
        </p:nvSpPr>
        <p:spPr>
          <a:xfrm>
            <a:off x="525963" y="1475999"/>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tekst 5">
            <a:extLst>
              <a:ext uri="{FF2B5EF4-FFF2-40B4-BE49-F238E27FC236}">
                <a16:creationId xmlns:a16="http://schemas.microsoft.com/office/drawing/2014/main" id="{92FCC28F-5E69-42E6-AF51-645F74C67D95}"/>
              </a:ext>
            </a:extLst>
          </p:cNvPr>
          <p:cNvSpPr>
            <a:spLocks noGrp="1"/>
          </p:cNvSpPr>
          <p:nvPr>
            <p:ph type="body" sz="quarter" idx="25"/>
          </p:nvPr>
        </p:nvSpPr>
        <p:spPr>
          <a:xfrm>
            <a:off x="2154432" y="2454376"/>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tekst 5">
            <a:extLst>
              <a:ext uri="{FF2B5EF4-FFF2-40B4-BE49-F238E27FC236}">
                <a16:creationId xmlns:a16="http://schemas.microsoft.com/office/drawing/2014/main" id="{2ABB9095-E3E7-A912-510B-E14F9FA8B575}"/>
              </a:ext>
            </a:extLst>
          </p:cNvPr>
          <p:cNvSpPr>
            <a:spLocks noGrp="1"/>
          </p:cNvSpPr>
          <p:nvPr>
            <p:ph type="body" sz="quarter" idx="26"/>
          </p:nvPr>
        </p:nvSpPr>
        <p:spPr>
          <a:xfrm>
            <a:off x="3613284" y="1079999"/>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tekst 5">
            <a:extLst>
              <a:ext uri="{FF2B5EF4-FFF2-40B4-BE49-F238E27FC236}">
                <a16:creationId xmlns:a16="http://schemas.microsoft.com/office/drawing/2014/main" id="{EECD286A-8F07-E84B-47D1-5377CBFED6BB}"/>
              </a:ext>
            </a:extLst>
          </p:cNvPr>
          <p:cNvSpPr>
            <a:spLocks noGrp="1"/>
          </p:cNvSpPr>
          <p:nvPr>
            <p:ph type="body" sz="quarter" idx="27"/>
          </p:nvPr>
        </p:nvSpPr>
        <p:spPr>
          <a:xfrm>
            <a:off x="7004298" y="1238637"/>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tekst 16">
            <a:extLst>
              <a:ext uri="{FF2B5EF4-FFF2-40B4-BE49-F238E27FC236}">
                <a16:creationId xmlns:a16="http://schemas.microsoft.com/office/drawing/2014/main" id="{77294813-D847-5095-9F60-0A772DAA850C}"/>
              </a:ext>
            </a:extLst>
          </p:cNvPr>
          <p:cNvSpPr>
            <a:spLocks noGrp="1" noChangeAspect="1"/>
          </p:cNvSpPr>
          <p:nvPr>
            <p:ph type="body" sz="half" idx="28" hasCustomPrompt="1"/>
          </p:nvPr>
        </p:nvSpPr>
        <p:spPr>
          <a:xfrm>
            <a:off x="4351284" y="3880723"/>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6" name="Tijdelijke aanduiding voor tekst 5">
            <a:extLst>
              <a:ext uri="{FF2B5EF4-FFF2-40B4-BE49-F238E27FC236}">
                <a16:creationId xmlns:a16="http://schemas.microsoft.com/office/drawing/2014/main" id="{16C67DE3-6E84-1A60-F155-8215E48778C4}"/>
              </a:ext>
            </a:extLst>
          </p:cNvPr>
          <p:cNvSpPr>
            <a:spLocks noGrp="1"/>
          </p:cNvSpPr>
          <p:nvPr>
            <p:ph type="body" sz="quarter" idx="29"/>
          </p:nvPr>
        </p:nvSpPr>
        <p:spPr>
          <a:xfrm>
            <a:off x="5320780" y="1783089"/>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80167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cus 1">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18CCFF1-8D02-F1DC-753E-E5E45975A016}"/>
              </a:ext>
            </a:extLst>
          </p:cNvPr>
          <p:cNvSpPr/>
          <p:nvPr userDrawn="1"/>
        </p:nvSpPr>
        <p:spPr>
          <a:xfrm>
            <a:off x="4572000" y="0"/>
            <a:ext cx="457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ate Placeholder 2"/>
          <p:cNvSpPr>
            <a:spLocks noGrp="1"/>
          </p:cNvSpPr>
          <p:nvPr>
            <p:ph type="dt" sz="half" idx="10"/>
          </p:nvPr>
        </p:nvSpPr>
        <p:spPr>
          <a:xfrm rot="16200000">
            <a:off x="8064000" y="2466000"/>
            <a:ext cx="2984399" cy="180000"/>
          </a:xfrm>
        </p:spPr>
        <p:txBody>
          <a:bodyPr/>
          <a:lstStyle>
            <a:lvl1pPr>
              <a:defRPr>
                <a:solidFill>
                  <a:srgbClr val="ECECEC"/>
                </a:solidFill>
              </a:defRPr>
            </a:lvl1pPr>
          </a:lstStyle>
          <a:p>
            <a:r>
              <a:rPr lang="nl-NL" err="1"/>
              <a:t>Teamfit</a:t>
            </a:r>
            <a:r>
              <a:rPr lang="nl-NL"/>
              <a:t> is een werkwijze</a:t>
            </a:r>
          </a:p>
        </p:txBody>
      </p:sp>
      <p:sp>
        <p:nvSpPr>
          <p:cNvPr id="4" name="Footer Placeholder 3"/>
          <p:cNvSpPr>
            <a:spLocks noGrp="1"/>
          </p:cNvSpPr>
          <p:nvPr>
            <p:ph type="ftr" sz="quarter" idx="11"/>
          </p:nvPr>
        </p:nvSpPr>
        <p:spPr>
          <a:xfrm>
            <a:off x="324000" y="5400000"/>
            <a:ext cx="3086100" cy="180000"/>
          </a:xfrm>
        </p:spPr>
        <p:txBody>
          <a:bodyPr/>
          <a:lstStyle>
            <a:lvl1pPr>
              <a:defRPr>
                <a:solidFill>
                  <a:srgbClr val="ECECEC"/>
                </a:solidFill>
              </a:defRPr>
            </a:lvl1pPr>
          </a:lstStyle>
          <a:p>
            <a:endParaRPr lang="nl-NL"/>
          </a:p>
        </p:txBody>
      </p:sp>
      <p:sp>
        <p:nvSpPr>
          <p:cNvPr id="5" name="Slide Number Placeholder 4"/>
          <p:cNvSpPr>
            <a:spLocks noGrp="1"/>
          </p:cNvSpPr>
          <p:nvPr>
            <p:ph type="sldNum" sz="quarter" idx="12"/>
          </p:nvPr>
        </p:nvSpPr>
        <p:spPr>
          <a:xfrm>
            <a:off x="8100000" y="5400000"/>
            <a:ext cx="720000" cy="288000"/>
          </a:xfrm>
        </p:spPr>
        <p:txBody>
          <a:bodyPr/>
          <a:lstStyle>
            <a:lvl1pPr>
              <a:defRPr>
                <a:solidFill>
                  <a:srgbClr val="ECECEC"/>
                </a:solidFill>
              </a:defRPr>
            </a:lvl1pPr>
          </a:lstStyle>
          <a:p>
            <a:fld id="{14F1411D-0280-154F-AEAC-4C20B7AA46B2}" type="slidenum">
              <a:rPr lang="nl-NL" smtClean="0"/>
              <a:pPr/>
              <a:t>‹nr.›</a:t>
            </a:fld>
            <a:endParaRPr lang="nl-NL"/>
          </a:p>
        </p:txBody>
      </p:sp>
      <p:sp>
        <p:nvSpPr>
          <p:cNvPr id="14" name="Picture Placeholder 2">
            <a:extLst>
              <a:ext uri="{FF2B5EF4-FFF2-40B4-BE49-F238E27FC236}">
                <a16:creationId xmlns:a16="http://schemas.microsoft.com/office/drawing/2014/main" id="{04B83A93-7E4E-CD9C-5312-CEA46B23678F}"/>
              </a:ext>
            </a:extLst>
          </p:cNvPr>
          <p:cNvSpPr>
            <a:spLocks noGrp="1"/>
          </p:cNvSpPr>
          <p:nvPr>
            <p:ph type="pic" idx="13" hasCustomPrompt="1"/>
          </p:nvPr>
        </p:nvSpPr>
        <p:spPr>
          <a:xfrm>
            <a:off x="4788000" y="216000"/>
            <a:ext cx="4140000" cy="4712400"/>
          </a:xfrm>
          <a:prstGeom prst="roundRect">
            <a:avLst>
              <a:gd name="adj" fmla="val 1020"/>
            </a:avLst>
          </a:prstGeom>
          <a:solidFill>
            <a:schemeClr val="bg1"/>
          </a:solidFill>
        </p:spPr>
        <p:txBody>
          <a:bodyPr lIns="360000" tIns="360000" rIns="360000" anchor="t"/>
          <a:lstStyle>
            <a:lvl1pPr marL="0" indent="0" algn="ctr">
              <a:lnSpc>
                <a:spcPct val="150000"/>
              </a:lnSpc>
              <a:spcBef>
                <a:spcPts val="0"/>
              </a:spcBef>
              <a:buNone/>
              <a:defRPr sz="14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Placeholder 1">
            <a:extLst>
              <a:ext uri="{FF2B5EF4-FFF2-40B4-BE49-F238E27FC236}">
                <a16:creationId xmlns:a16="http://schemas.microsoft.com/office/drawing/2014/main" id="{1009CF86-A07D-E2AE-58B3-45C22807686D}"/>
              </a:ext>
            </a:extLst>
          </p:cNvPr>
          <p:cNvSpPr>
            <a:spLocks noGrp="1"/>
          </p:cNvSpPr>
          <p:nvPr>
            <p:ph type="title"/>
          </p:nvPr>
        </p:nvSpPr>
        <p:spPr>
          <a:xfrm>
            <a:off x="792001" y="576000"/>
            <a:ext cx="3672000" cy="468000"/>
          </a:xfrm>
          <a:prstGeom prst="rect">
            <a:avLst/>
          </a:prstGeom>
        </p:spPr>
        <p:txBody>
          <a:bodyPr vert="horz" lIns="0" tIns="18000" rIns="0" bIns="0" rtlCol="0" anchor="t" anchorCtr="0">
            <a:noAutofit/>
          </a:bodyPr>
          <a:lstStyle/>
          <a:p>
            <a:r>
              <a:rPr lang="nl-NL"/>
              <a:t>Klik om stijl te bewerken</a:t>
            </a:r>
            <a:endParaRPr lang="en-US"/>
          </a:p>
        </p:txBody>
      </p:sp>
      <p:sp>
        <p:nvSpPr>
          <p:cNvPr id="8" name="Text Placeholder 3">
            <a:extLst>
              <a:ext uri="{FF2B5EF4-FFF2-40B4-BE49-F238E27FC236}">
                <a16:creationId xmlns:a16="http://schemas.microsoft.com/office/drawing/2014/main" id="{415D6F94-8F11-66AC-53D7-D93D2C80C932}"/>
              </a:ext>
            </a:extLst>
          </p:cNvPr>
          <p:cNvSpPr>
            <a:spLocks noGrp="1"/>
          </p:cNvSpPr>
          <p:nvPr>
            <p:ph type="body" sz="half" idx="2" hasCustomPrompt="1"/>
          </p:nvPr>
        </p:nvSpPr>
        <p:spPr>
          <a:xfrm>
            <a:off x="792000" y="1152000"/>
            <a:ext cx="3456000" cy="3311999"/>
          </a:xfrm>
        </p:spPr>
        <p:txBody>
          <a:bodyPr anchor="ctr" anchorCtr="0"/>
          <a:lstStyle>
            <a:lvl1pPr marL="0" indent="0">
              <a:lnSpc>
                <a:spcPct val="90000"/>
              </a:lnSpc>
              <a:spcAft>
                <a:spcPts val="0"/>
              </a:spcAft>
              <a:buNone/>
              <a:defRPr sz="2400">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1798368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1" y="576000"/>
            <a:ext cx="7560000" cy="468000"/>
          </a:xfrm>
          <a:prstGeom prst="rect">
            <a:avLst/>
          </a:prstGeom>
        </p:spPr>
        <p:txBody>
          <a:bodyPr vert="horz" lIns="0" tIns="18000" rIns="0" bIns="0" rtlCol="0" anchor="t" anchorCtr="0">
            <a:noAutofit/>
          </a:bodyPr>
          <a:lstStyle/>
          <a:p>
            <a:r>
              <a:rPr lang="nl-NL"/>
              <a:t>Titelstijl van model bewerken</a:t>
            </a:r>
            <a:endParaRPr lang="en-US"/>
          </a:p>
        </p:txBody>
      </p:sp>
      <p:sp>
        <p:nvSpPr>
          <p:cNvPr id="3" name="Text Placeholder 2"/>
          <p:cNvSpPr>
            <a:spLocks noGrp="1"/>
          </p:cNvSpPr>
          <p:nvPr>
            <p:ph type="body" idx="1"/>
          </p:nvPr>
        </p:nvSpPr>
        <p:spPr>
          <a:xfrm>
            <a:off x="792001" y="1152000"/>
            <a:ext cx="3672000" cy="3311999"/>
          </a:xfrm>
          <a:prstGeom prst="rect">
            <a:avLst/>
          </a:prstGeom>
        </p:spPr>
        <p:txBody>
          <a:bodyPr vert="horz" lIns="0" tIns="0" rIns="0" bIns="0" rtlCol="0" anchor="ctr"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rot="16200000">
            <a:off x="8064000" y="2466000"/>
            <a:ext cx="2984399" cy="180000"/>
          </a:xfrm>
          <a:prstGeom prst="rect">
            <a:avLst/>
          </a:prstGeom>
        </p:spPr>
        <p:txBody>
          <a:bodyPr vert="horz" lIns="0" tIns="0" rIns="0" bIns="0" rtlCol="0" anchor="t" anchorCtr="0">
            <a:noAutofit/>
          </a:bodyPr>
          <a:lstStyle>
            <a:lvl1pPr algn="ctr">
              <a:defRPr sz="1150">
                <a:solidFill>
                  <a:srgbClr val="ECECEC"/>
                </a:solidFill>
                <a:latin typeface="+mj-lt"/>
              </a:defRPr>
            </a:lvl1pPr>
          </a:lstStyle>
          <a:p>
            <a:r>
              <a:rPr lang="nl-NL"/>
              <a:t>Teamfit is een werkwijze</a:t>
            </a:r>
          </a:p>
        </p:txBody>
      </p:sp>
      <p:sp>
        <p:nvSpPr>
          <p:cNvPr id="5" name="Footer Placeholder 4"/>
          <p:cNvSpPr>
            <a:spLocks noGrp="1"/>
          </p:cNvSpPr>
          <p:nvPr>
            <p:ph type="ftr" sz="quarter" idx="3"/>
          </p:nvPr>
        </p:nvSpPr>
        <p:spPr>
          <a:xfrm>
            <a:off x="324000" y="5400000"/>
            <a:ext cx="3086100" cy="180000"/>
          </a:xfrm>
          <a:prstGeom prst="rect">
            <a:avLst/>
          </a:prstGeom>
        </p:spPr>
        <p:txBody>
          <a:bodyPr vert="horz" lIns="0" tIns="0" rIns="0" bIns="0" rtlCol="0" anchor="t" anchorCtr="0">
            <a:noAutofit/>
          </a:bodyPr>
          <a:lstStyle>
            <a:lvl1pPr algn="l">
              <a:defRPr sz="750">
                <a:solidFill>
                  <a:srgbClr val="ECECEC"/>
                </a:solidFill>
              </a:defRPr>
            </a:lvl1pPr>
          </a:lstStyle>
          <a:p>
            <a:endParaRPr lang="nl-NL"/>
          </a:p>
        </p:txBody>
      </p:sp>
      <p:sp>
        <p:nvSpPr>
          <p:cNvPr id="6" name="Slide Number Placeholder 5"/>
          <p:cNvSpPr>
            <a:spLocks noGrp="1"/>
          </p:cNvSpPr>
          <p:nvPr>
            <p:ph type="sldNum" sz="quarter" idx="4"/>
          </p:nvPr>
        </p:nvSpPr>
        <p:spPr>
          <a:xfrm>
            <a:off x="8100000" y="5400000"/>
            <a:ext cx="720000" cy="288000"/>
          </a:xfrm>
          <a:prstGeom prst="rect">
            <a:avLst/>
          </a:prstGeom>
        </p:spPr>
        <p:txBody>
          <a:bodyPr vert="horz" lIns="0" tIns="0" rIns="0" bIns="0" rtlCol="0" anchor="t" anchorCtr="0">
            <a:noAutofit/>
          </a:bodyPr>
          <a:lstStyle>
            <a:lvl1pPr algn="r">
              <a:defRPr sz="1800">
                <a:solidFill>
                  <a:srgbClr val="ECECEC"/>
                </a:solidFill>
                <a:latin typeface="+mj-lt"/>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710" r:id="rId1"/>
    <p:sldLayoutId id="2147483829" r:id="rId2"/>
    <p:sldLayoutId id="2147483709" r:id="rId3"/>
    <p:sldLayoutId id="2147483820" r:id="rId4"/>
    <p:sldLayoutId id="2147483831" r:id="rId5"/>
    <p:sldLayoutId id="2147483704" r:id="rId6"/>
    <p:sldLayoutId id="2147483816" r:id="rId7"/>
    <p:sldLayoutId id="2147483833" r:id="rId8"/>
    <p:sldLayoutId id="2147483827" r:id="rId9"/>
    <p:sldLayoutId id="2147483716" r:id="rId10"/>
    <p:sldLayoutId id="2147483826" r:id="rId11"/>
    <p:sldLayoutId id="2147483824" r:id="rId12"/>
    <p:sldLayoutId id="2147483825" r:id="rId13"/>
    <p:sldLayoutId id="2147483760" r:id="rId14"/>
    <p:sldLayoutId id="2147483832" r:id="rId15"/>
    <p:sldLayoutId id="2147483813" r:id="rId16"/>
    <p:sldLayoutId id="2147483822" r:id="rId17"/>
    <p:sldLayoutId id="2147483703" r:id="rId18"/>
    <p:sldLayoutId id="2147483828" r:id="rId19"/>
    <p:sldLayoutId id="2147483823" r:id="rId20"/>
    <p:sldLayoutId id="2147483707" r:id="rId21"/>
    <p:sldLayoutId id="2147483856" r:id="rId22"/>
  </p:sldLayoutIdLst>
  <p:hf sldNum="0" hdr="0" ftr="0" dt="0"/>
  <p:txStyles>
    <p:titleStyle>
      <a:lvl1pPr algn="l" defTabSz="6858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180000" indent="-180000" algn="l" defTabSz="685800" rtl="0" eaLnBrk="1" latinLnBrk="0" hangingPunct="1">
        <a:lnSpc>
          <a:spcPct val="110000"/>
        </a:lnSpc>
        <a:spcBef>
          <a:spcPts val="0"/>
        </a:spcBef>
        <a:spcAft>
          <a:spcPts val="600"/>
        </a:spcAft>
        <a:buClr>
          <a:schemeClr val="tx2"/>
        </a:buClr>
        <a:buSzPct val="100000"/>
        <a:buFont typeface=".PingFang SC Regular"/>
        <a:buChar char="◆"/>
        <a:defRPr sz="1150" b="1" kern="1200">
          <a:solidFill>
            <a:schemeClr val="tx1"/>
          </a:solidFill>
          <a:latin typeface="+mn-lt"/>
          <a:ea typeface="+mn-ea"/>
          <a:cs typeface="+mn-cs"/>
        </a:defRPr>
      </a:lvl1pPr>
      <a:lvl2pPr marL="360000" indent="-180000" algn="l" defTabSz="685800" rtl="0" eaLnBrk="1" latinLnBrk="0" hangingPunct="1">
        <a:lnSpc>
          <a:spcPct val="110000"/>
        </a:lnSpc>
        <a:spcBef>
          <a:spcPts val="0"/>
        </a:spcBef>
        <a:spcAft>
          <a:spcPts val="600"/>
        </a:spcAft>
        <a:buClr>
          <a:schemeClr val="tx2"/>
        </a:buClr>
        <a:buSzPct val="100000"/>
        <a:buFont typeface="Systeemlettertype regulier"/>
        <a:buChar char="–"/>
        <a:defRPr sz="1150" kern="1200">
          <a:solidFill>
            <a:schemeClr val="tx1"/>
          </a:solidFill>
          <a:latin typeface="+mn-lt"/>
          <a:ea typeface="+mn-ea"/>
          <a:cs typeface="+mn-cs"/>
        </a:defRPr>
      </a:lvl2pPr>
      <a:lvl3pPr marL="180000" indent="-180000" algn="l" defTabSz="685800" rtl="0" eaLnBrk="1" latinLnBrk="0" hangingPunct="1">
        <a:lnSpc>
          <a:spcPct val="110000"/>
        </a:lnSpc>
        <a:spcBef>
          <a:spcPts val="0"/>
        </a:spcBef>
        <a:spcAft>
          <a:spcPts val="600"/>
        </a:spcAft>
        <a:buClr>
          <a:schemeClr val="tx2"/>
        </a:buClr>
        <a:buSzPct val="100000"/>
        <a:buFont typeface=".PingFang SC Regular"/>
        <a:buChar char="◆"/>
        <a:defRPr sz="115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600"/>
        </a:spcAft>
        <a:buClr>
          <a:schemeClr val="tx2"/>
        </a:buClr>
        <a:buSzPct val="100000"/>
        <a:buFont typeface="Systeemlettertype regulier"/>
        <a:buChar char="–"/>
        <a:defRPr sz="115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600"/>
        </a:spcAft>
        <a:buClr>
          <a:schemeClr val="tx2"/>
        </a:buClr>
        <a:buSzPct val="75000"/>
        <a:buFont typeface="Apple SD Gothic Neo Regular" panose="02000300000000000000" pitchFamily="2" charset="-127"/>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1" y="576000"/>
            <a:ext cx="7560000" cy="468000"/>
          </a:xfrm>
          <a:prstGeom prst="rect">
            <a:avLst/>
          </a:prstGeom>
        </p:spPr>
        <p:txBody>
          <a:bodyPr vert="horz" lIns="0" tIns="18000" rIns="0" bIns="0" rtlCol="0" anchor="t" anchorCtr="0">
            <a:noAutofit/>
          </a:bodyPr>
          <a:lstStyle/>
          <a:p>
            <a:r>
              <a:rPr lang="nl-NL"/>
              <a:t>Titelstijl van model bewerken</a:t>
            </a:r>
            <a:endParaRPr lang="en-US"/>
          </a:p>
        </p:txBody>
      </p:sp>
      <p:sp>
        <p:nvSpPr>
          <p:cNvPr id="3" name="Text Placeholder 2"/>
          <p:cNvSpPr>
            <a:spLocks noGrp="1"/>
          </p:cNvSpPr>
          <p:nvPr>
            <p:ph type="body" idx="1"/>
          </p:nvPr>
        </p:nvSpPr>
        <p:spPr>
          <a:xfrm>
            <a:off x="792001" y="1152000"/>
            <a:ext cx="3672000" cy="3311999"/>
          </a:xfrm>
          <a:prstGeom prst="rect">
            <a:avLst/>
          </a:prstGeom>
        </p:spPr>
        <p:txBody>
          <a:bodyPr vert="horz" lIns="0" tIns="0" rIns="0" bIns="0" rtlCol="0" anchor="ctr"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rot="16200000">
            <a:off x="8064000" y="2466000"/>
            <a:ext cx="2984399" cy="180000"/>
          </a:xfrm>
          <a:prstGeom prst="rect">
            <a:avLst/>
          </a:prstGeom>
        </p:spPr>
        <p:txBody>
          <a:bodyPr vert="horz" lIns="0" tIns="0" rIns="0" bIns="0" rtlCol="0" anchor="t" anchorCtr="0">
            <a:noAutofit/>
          </a:bodyPr>
          <a:lstStyle>
            <a:lvl1pPr algn="ctr">
              <a:defRPr sz="1150">
                <a:solidFill>
                  <a:srgbClr val="ECECEC"/>
                </a:solidFill>
                <a:latin typeface="+mj-lt"/>
              </a:defRPr>
            </a:lvl1pPr>
          </a:lstStyle>
          <a:p>
            <a:r>
              <a:rPr lang="nl-NL"/>
              <a:t>Teamfit is een werkwijze</a:t>
            </a:r>
          </a:p>
        </p:txBody>
      </p:sp>
      <p:sp>
        <p:nvSpPr>
          <p:cNvPr id="5" name="Footer Placeholder 4"/>
          <p:cNvSpPr>
            <a:spLocks noGrp="1"/>
          </p:cNvSpPr>
          <p:nvPr>
            <p:ph type="ftr" sz="quarter" idx="3"/>
          </p:nvPr>
        </p:nvSpPr>
        <p:spPr>
          <a:xfrm>
            <a:off x="324000" y="5400000"/>
            <a:ext cx="3086100" cy="180000"/>
          </a:xfrm>
          <a:prstGeom prst="rect">
            <a:avLst/>
          </a:prstGeom>
        </p:spPr>
        <p:txBody>
          <a:bodyPr vert="horz" lIns="0" tIns="0" rIns="0" bIns="0" rtlCol="0" anchor="t" anchorCtr="0">
            <a:noAutofit/>
          </a:bodyPr>
          <a:lstStyle>
            <a:lvl1pPr algn="l">
              <a:defRPr sz="750">
                <a:solidFill>
                  <a:srgbClr val="ECECEC"/>
                </a:solidFill>
              </a:defRPr>
            </a:lvl1pPr>
          </a:lstStyle>
          <a:p>
            <a:endParaRPr lang="nl-NL"/>
          </a:p>
        </p:txBody>
      </p:sp>
      <p:sp>
        <p:nvSpPr>
          <p:cNvPr id="6" name="Slide Number Placeholder 5"/>
          <p:cNvSpPr>
            <a:spLocks noGrp="1"/>
          </p:cNvSpPr>
          <p:nvPr>
            <p:ph type="sldNum" sz="quarter" idx="4"/>
          </p:nvPr>
        </p:nvSpPr>
        <p:spPr>
          <a:xfrm>
            <a:off x="8100000" y="5400000"/>
            <a:ext cx="720000" cy="288000"/>
          </a:xfrm>
          <a:prstGeom prst="rect">
            <a:avLst/>
          </a:prstGeom>
        </p:spPr>
        <p:txBody>
          <a:bodyPr vert="horz" lIns="0" tIns="0" rIns="0" bIns="0" rtlCol="0" anchor="t" anchorCtr="0">
            <a:noAutofit/>
          </a:bodyPr>
          <a:lstStyle>
            <a:lvl1pPr algn="r">
              <a:defRPr sz="1800">
                <a:solidFill>
                  <a:srgbClr val="ECECEC"/>
                </a:solidFill>
                <a:latin typeface="+mj-lt"/>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 id="2147483854" r:id="rId20"/>
    <p:sldLayoutId id="2147483855" r:id="rId21"/>
  </p:sldLayoutIdLst>
  <p:hf sldNum="0" hdr="0" ftr="0" dt="0"/>
  <p:txStyles>
    <p:titleStyle>
      <a:lvl1pPr algn="l" defTabSz="6858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180000" indent="-180000" algn="l" defTabSz="685800" rtl="0" eaLnBrk="1" latinLnBrk="0" hangingPunct="1">
        <a:lnSpc>
          <a:spcPct val="110000"/>
        </a:lnSpc>
        <a:spcBef>
          <a:spcPts val="0"/>
        </a:spcBef>
        <a:spcAft>
          <a:spcPts val="600"/>
        </a:spcAft>
        <a:buClr>
          <a:schemeClr val="tx2"/>
        </a:buClr>
        <a:buSzPct val="100000"/>
        <a:buFont typeface=".PingFang SC Regular"/>
        <a:buChar char="◆"/>
        <a:defRPr sz="1150" b="1" kern="1200">
          <a:solidFill>
            <a:schemeClr val="tx1"/>
          </a:solidFill>
          <a:latin typeface="+mn-lt"/>
          <a:ea typeface="+mn-ea"/>
          <a:cs typeface="+mn-cs"/>
        </a:defRPr>
      </a:lvl1pPr>
      <a:lvl2pPr marL="360000" indent="-180000" algn="l" defTabSz="685800" rtl="0" eaLnBrk="1" latinLnBrk="0" hangingPunct="1">
        <a:lnSpc>
          <a:spcPct val="110000"/>
        </a:lnSpc>
        <a:spcBef>
          <a:spcPts val="0"/>
        </a:spcBef>
        <a:spcAft>
          <a:spcPts val="600"/>
        </a:spcAft>
        <a:buClr>
          <a:schemeClr val="tx2"/>
        </a:buClr>
        <a:buSzPct val="100000"/>
        <a:buFont typeface="Systeemlettertype regulier"/>
        <a:buChar char="–"/>
        <a:defRPr sz="1150" kern="1200">
          <a:solidFill>
            <a:schemeClr val="tx1"/>
          </a:solidFill>
          <a:latin typeface="+mn-lt"/>
          <a:ea typeface="+mn-ea"/>
          <a:cs typeface="+mn-cs"/>
        </a:defRPr>
      </a:lvl2pPr>
      <a:lvl3pPr marL="180000" indent="-180000" algn="l" defTabSz="685800" rtl="0" eaLnBrk="1" latinLnBrk="0" hangingPunct="1">
        <a:lnSpc>
          <a:spcPct val="110000"/>
        </a:lnSpc>
        <a:spcBef>
          <a:spcPts val="0"/>
        </a:spcBef>
        <a:spcAft>
          <a:spcPts val="600"/>
        </a:spcAft>
        <a:buClr>
          <a:schemeClr val="tx2"/>
        </a:buClr>
        <a:buSzPct val="100000"/>
        <a:buFont typeface=".PingFang SC Regular"/>
        <a:buChar char="◆"/>
        <a:defRPr sz="115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600"/>
        </a:spcAft>
        <a:buClr>
          <a:schemeClr val="tx2"/>
        </a:buClr>
        <a:buSzPct val="100000"/>
        <a:buFont typeface="Systeemlettertype regulier"/>
        <a:buChar char="–"/>
        <a:defRPr sz="115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600"/>
        </a:spcAft>
        <a:buClr>
          <a:schemeClr val="tx2"/>
        </a:buClr>
        <a:buSzPct val="75000"/>
        <a:buFont typeface="Apple SD Gothic Neo Regular" panose="02000300000000000000" pitchFamily="2" charset="-127"/>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s://jogg.nl/sroi-kind-naar-gezonder-gewicht#wat-is-social-return-on-investment"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k5FiQyEpt7A"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hyperlink" Target="https://www.vzinfo.nl/overgewicht/volwassenen"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2EA726-4162-FA17-B9FE-F12A743B6E0B}"/>
              </a:ext>
            </a:extLst>
          </p:cNvPr>
          <p:cNvSpPr>
            <a:spLocks noGrp="1"/>
          </p:cNvSpPr>
          <p:nvPr>
            <p:ph type="ctrTitle"/>
          </p:nvPr>
        </p:nvSpPr>
        <p:spPr/>
        <p:txBody>
          <a:bodyPr/>
          <a:lstStyle/>
          <a:p>
            <a:r>
              <a:rPr lang="nl-NL" dirty="0"/>
              <a:t>Samenwerken</a:t>
            </a:r>
            <a:br>
              <a:rPr lang="nl-NL" dirty="0"/>
            </a:br>
            <a:r>
              <a:rPr lang="nl-NL" dirty="0"/>
              <a:t>aan ondersteuning</a:t>
            </a:r>
            <a:br>
              <a:rPr lang="nl-NL" dirty="0"/>
            </a:br>
            <a:r>
              <a:rPr lang="nl-NL" dirty="0"/>
              <a:t>en zorg</a:t>
            </a:r>
          </a:p>
        </p:txBody>
      </p:sp>
      <p:sp>
        <p:nvSpPr>
          <p:cNvPr id="6" name="Tijdelijke aanduiding voor afbeelding 5">
            <a:extLst>
              <a:ext uri="{FF2B5EF4-FFF2-40B4-BE49-F238E27FC236}">
                <a16:creationId xmlns:a16="http://schemas.microsoft.com/office/drawing/2014/main" id="{EB03AFA6-FF7D-FC3C-9263-DC1DB46AD649}"/>
              </a:ext>
            </a:extLst>
          </p:cNvPr>
          <p:cNvSpPr>
            <a:spLocks noGrp="1"/>
          </p:cNvSpPr>
          <p:nvPr>
            <p:ph type="pic" idx="13"/>
          </p:nvPr>
        </p:nvSpPr>
        <p:spPr/>
        <p:txBody>
          <a:bodyPr/>
          <a:lstStyle/>
          <a:p>
            <a:endParaRPr lang="nl-NL"/>
          </a:p>
        </p:txBody>
      </p:sp>
    </p:spTree>
    <p:extLst>
      <p:ext uri="{BB962C8B-B14F-4D97-AF65-F5344CB8AC3E}">
        <p14:creationId xmlns:p14="http://schemas.microsoft.com/office/powerpoint/2010/main" val="4170479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Google Shape;1143;p17"/>
          <p:cNvSpPr txBox="1">
            <a:spLocks noGrp="1"/>
          </p:cNvSpPr>
          <p:nvPr>
            <p:ph type="title"/>
          </p:nvPr>
        </p:nvSpPr>
        <p:spPr>
          <a:xfrm>
            <a:off x="792001" y="409502"/>
            <a:ext cx="7398410" cy="83147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3200"/>
              <a:buFont typeface="Arial"/>
              <a:buNone/>
            </a:pPr>
            <a:r>
              <a:rPr lang="nl-NL" dirty="0">
                <a:solidFill>
                  <a:schemeClr val="lt1"/>
                </a:solidFill>
              </a:rPr>
              <a:t> </a:t>
            </a: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solidFill>
                  <a:schemeClr val="tx1"/>
                </a:solidFill>
              </a:rPr>
            </a:br>
            <a:r>
              <a:rPr lang="nl-NL" dirty="0">
                <a:solidFill>
                  <a:schemeClr val="tx2"/>
                </a:solidFill>
              </a:rPr>
              <a:t>Waarom Kind naar Gezonder Gewicht</a:t>
            </a:r>
            <a:endParaRPr dirty="0">
              <a:solidFill>
                <a:schemeClr val="tx2"/>
              </a:solidFill>
            </a:endParaRPr>
          </a:p>
        </p:txBody>
      </p:sp>
      <p:sp>
        <p:nvSpPr>
          <p:cNvPr id="1144" name="Google Shape;1144;p17"/>
          <p:cNvSpPr txBox="1">
            <a:spLocks noGrp="1"/>
          </p:cNvSpPr>
          <p:nvPr>
            <p:ph type="dt" idx="10"/>
          </p:nvPr>
        </p:nvSpPr>
        <p:spPr>
          <a:xfrm rot="-5400000">
            <a:off x="7272000" y="2466000"/>
            <a:ext cx="2984399" cy="1800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nl-NL"/>
              <a:t>De aanpak</a:t>
            </a:r>
            <a:endParaRPr/>
          </a:p>
        </p:txBody>
      </p:sp>
      <p:sp>
        <p:nvSpPr>
          <p:cNvPr id="1145" name="Google Shape;1145;p17"/>
          <p:cNvSpPr txBox="1">
            <a:spLocks noGrp="1"/>
          </p:cNvSpPr>
          <p:nvPr>
            <p:ph type="ftr" idx="11"/>
          </p:nvPr>
        </p:nvSpPr>
        <p:spPr>
          <a:xfrm>
            <a:off x="324000" y="4734000"/>
            <a:ext cx="3086100" cy="18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nl-NL"/>
              <a:t>Dag 1 Kind naar Gezonder Gewicht</a:t>
            </a:r>
            <a:endParaRPr/>
          </a:p>
        </p:txBody>
      </p:sp>
      <p:sp>
        <p:nvSpPr>
          <p:cNvPr id="1146" name="Google Shape;1146;p17"/>
          <p:cNvSpPr txBox="1"/>
          <p:nvPr/>
        </p:nvSpPr>
        <p:spPr>
          <a:xfrm>
            <a:off x="792001" y="1449978"/>
            <a:ext cx="6353382" cy="3284022"/>
          </a:xfrm>
          <a:prstGeom prst="rect">
            <a:avLst/>
          </a:prstGeom>
          <a:noFill/>
          <a:ln>
            <a:noFill/>
          </a:ln>
        </p:spPr>
        <p:txBody>
          <a:bodyPr spcFirstLastPara="1" wrap="square" lIns="0" tIns="0" rIns="0" bIns="0" anchor="t" anchorCtr="0">
            <a:noAutofit/>
          </a:bodyPr>
          <a:lstStyle/>
          <a:p>
            <a:pPr lvl="0">
              <a:lnSpc>
                <a:spcPct val="145000"/>
              </a:lnSpc>
              <a:buClr>
                <a:schemeClr val="dk2"/>
              </a:buClr>
              <a:buSzPts val="1800"/>
            </a:pPr>
            <a:r>
              <a:rPr lang="nl-NL" sz="1300" b="1" dirty="0">
                <a:ea typeface="Arial"/>
                <a:cs typeface="Arial"/>
                <a:sym typeface="Arial"/>
              </a:rPr>
              <a:t>Aanleiding tot verandering:</a:t>
            </a:r>
            <a:endParaRPr sz="1300" b="1" dirty="0">
              <a:latin typeface="Arial"/>
              <a:ea typeface="Arial"/>
              <a:cs typeface="Arial"/>
              <a:sym typeface="Arial"/>
            </a:endParaRPr>
          </a:p>
          <a:p>
            <a:pPr marL="285750" marR="0" lvl="0" indent="-285750" algn="l" rtl="0">
              <a:lnSpc>
                <a:spcPct val="145000"/>
              </a:lnSpc>
              <a:spcBef>
                <a:spcPts val="0"/>
              </a:spcBef>
              <a:spcAft>
                <a:spcPts val="0"/>
              </a:spcAft>
              <a:buClr>
                <a:schemeClr val="dk2"/>
              </a:buClr>
              <a:buSzPts val="1800"/>
              <a:buFont typeface="Wingdings" panose="05000000000000000000" pitchFamily="2" charset="2"/>
              <a:buChar char="§"/>
            </a:pPr>
            <a:r>
              <a:rPr lang="nl-NL" sz="1150" dirty="0">
                <a:latin typeface="Arial"/>
                <a:ea typeface="Arial"/>
                <a:cs typeface="Arial"/>
                <a:sym typeface="Arial"/>
              </a:rPr>
              <a:t>Tijdige signalering</a:t>
            </a:r>
            <a:endParaRPr sz="1150" dirty="0">
              <a:latin typeface="Arial"/>
              <a:ea typeface="Arial"/>
              <a:cs typeface="Arial"/>
              <a:sym typeface="Arial"/>
            </a:endParaRPr>
          </a:p>
          <a:p>
            <a:pPr marL="285750" marR="0" lvl="0" indent="-285750" algn="l" rtl="0">
              <a:lnSpc>
                <a:spcPct val="145000"/>
              </a:lnSpc>
              <a:spcBef>
                <a:spcPts val="0"/>
              </a:spcBef>
              <a:spcAft>
                <a:spcPts val="0"/>
              </a:spcAft>
              <a:buClr>
                <a:schemeClr val="dk2"/>
              </a:buClr>
              <a:buSzPts val="1800"/>
              <a:buFont typeface="Wingdings" panose="05000000000000000000" pitchFamily="2" charset="2"/>
              <a:buChar char="§"/>
            </a:pPr>
            <a:r>
              <a:rPr lang="nl-NL" sz="1150" dirty="0">
                <a:latin typeface="Arial"/>
                <a:ea typeface="Arial"/>
                <a:cs typeface="Arial"/>
                <a:sym typeface="Arial"/>
              </a:rPr>
              <a:t>Behoud van kind en gezin in begeleidingstraject </a:t>
            </a:r>
            <a:endParaRPr sz="1150" dirty="0">
              <a:latin typeface="Arial"/>
              <a:ea typeface="Arial"/>
              <a:cs typeface="Arial"/>
              <a:sym typeface="Arial"/>
            </a:endParaRPr>
          </a:p>
          <a:p>
            <a:pPr marL="285750" marR="0" lvl="0" indent="-285750" algn="l" rtl="0">
              <a:lnSpc>
                <a:spcPct val="145000"/>
              </a:lnSpc>
              <a:spcBef>
                <a:spcPts val="0"/>
              </a:spcBef>
              <a:spcAft>
                <a:spcPts val="0"/>
              </a:spcAft>
              <a:buClr>
                <a:schemeClr val="dk2"/>
              </a:buClr>
              <a:buSzPts val="1800"/>
              <a:buFont typeface="Wingdings" panose="05000000000000000000" pitchFamily="2" charset="2"/>
              <a:buChar char="§"/>
            </a:pPr>
            <a:r>
              <a:rPr lang="nl-NL" sz="1150" dirty="0">
                <a:latin typeface="Arial"/>
                <a:ea typeface="Arial"/>
                <a:cs typeface="Arial"/>
                <a:sym typeface="Arial"/>
              </a:rPr>
              <a:t>Duurzaam resultaat in leefstijlverandering </a:t>
            </a:r>
            <a:endParaRPr sz="1150" dirty="0">
              <a:latin typeface="Arial"/>
              <a:ea typeface="Arial"/>
              <a:cs typeface="Arial"/>
              <a:sym typeface="Arial"/>
            </a:endParaRPr>
          </a:p>
          <a:p>
            <a:pPr marL="179070" marR="0" lvl="0" indent="-83820" algn="l" rtl="0">
              <a:lnSpc>
                <a:spcPct val="145000"/>
              </a:lnSpc>
              <a:spcBef>
                <a:spcPts val="0"/>
              </a:spcBef>
              <a:spcAft>
                <a:spcPts val="0"/>
              </a:spcAft>
              <a:buClr>
                <a:schemeClr val="dk2"/>
              </a:buClr>
              <a:buSzPts val="1800"/>
              <a:buFont typeface="Noto Sans Symbols"/>
              <a:buNone/>
            </a:pPr>
            <a:endParaRPr sz="1500" dirty="0">
              <a:latin typeface="Arial"/>
              <a:ea typeface="Arial"/>
              <a:cs typeface="Arial"/>
              <a:sym typeface="Arial"/>
            </a:endParaRPr>
          </a:p>
          <a:p>
            <a:pPr marL="0" marR="0" lvl="0" indent="0" algn="l" rtl="0">
              <a:lnSpc>
                <a:spcPct val="145000"/>
              </a:lnSpc>
              <a:spcBef>
                <a:spcPts val="0"/>
              </a:spcBef>
              <a:spcAft>
                <a:spcPts val="0"/>
              </a:spcAft>
              <a:buClr>
                <a:schemeClr val="dk2"/>
              </a:buClr>
              <a:buSzPts val="1800"/>
              <a:buFont typeface="Noto Sans Symbols"/>
              <a:buNone/>
            </a:pPr>
            <a:r>
              <a:rPr lang="nl-NL" sz="1300" b="1" dirty="0">
                <a:latin typeface="Arial"/>
                <a:ea typeface="Arial"/>
                <a:cs typeface="Arial"/>
                <a:sym typeface="Arial"/>
              </a:rPr>
              <a:t>Dat vraagt:</a:t>
            </a:r>
            <a:endParaRPr sz="1300" b="1" dirty="0">
              <a:latin typeface="Arial"/>
              <a:ea typeface="Arial"/>
              <a:cs typeface="Arial"/>
              <a:sym typeface="Arial"/>
            </a:endParaRPr>
          </a:p>
          <a:p>
            <a:pPr marL="285115" marR="0" lvl="0" indent="-285115" algn="l" rtl="0">
              <a:lnSpc>
                <a:spcPct val="145000"/>
              </a:lnSpc>
              <a:spcBef>
                <a:spcPts val="0"/>
              </a:spcBef>
              <a:spcAft>
                <a:spcPts val="0"/>
              </a:spcAft>
              <a:buClr>
                <a:schemeClr val="dk2"/>
              </a:buClr>
              <a:buSzPts val="1800"/>
              <a:buFont typeface="Noto Sans"/>
              <a:buChar char="▪"/>
            </a:pPr>
            <a:r>
              <a:rPr lang="nl-NL" sz="1150" dirty="0">
                <a:latin typeface="Arial"/>
                <a:ea typeface="Arial"/>
                <a:cs typeface="Arial"/>
                <a:sym typeface="Arial"/>
              </a:rPr>
              <a:t>Een andere visie op aanpak overgewicht</a:t>
            </a:r>
            <a:endParaRPr sz="1150" dirty="0">
              <a:latin typeface="Arial"/>
              <a:ea typeface="Arial"/>
              <a:cs typeface="Arial"/>
              <a:sym typeface="Arial"/>
            </a:endParaRPr>
          </a:p>
          <a:p>
            <a:pPr marL="285115" marR="0" lvl="0" indent="-285115" algn="l" rtl="0">
              <a:lnSpc>
                <a:spcPct val="145000"/>
              </a:lnSpc>
              <a:spcBef>
                <a:spcPts val="0"/>
              </a:spcBef>
              <a:spcAft>
                <a:spcPts val="0"/>
              </a:spcAft>
              <a:buClr>
                <a:schemeClr val="dk2"/>
              </a:buClr>
              <a:buSzPts val="1800"/>
              <a:buFont typeface="Noto Sans"/>
              <a:buChar char="▪"/>
            </a:pPr>
            <a:r>
              <a:rPr lang="nl-NL" sz="1150" dirty="0">
                <a:latin typeface="Arial"/>
                <a:ea typeface="Arial"/>
                <a:cs typeface="Arial"/>
                <a:sym typeface="Arial"/>
              </a:rPr>
              <a:t>Andere inhoudelijke ondersteuning en zorg</a:t>
            </a:r>
            <a:endParaRPr sz="1150" dirty="0">
              <a:latin typeface="Arial"/>
              <a:ea typeface="Arial"/>
              <a:cs typeface="Arial"/>
              <a:sym typeface="Arial"/>
            </a:endParaRPr>
          </a:p>
          <a:p>
            <a:pPr marL="285115" marR="0" lvl="0" indent="-285115" algn="l" rtl="0">
              <a:lnSpc>
                <a:spcPct val="145000"/>
              </a:lnSpc>
              <a:spcBef>
                <a:spcPts val="0"/>
              </a:spcBef>
              <a:spcAft>
                <a:spcPts val="0"/>
              </a:spcAft>
              <a:buClr>
                <a:schemeClr val="dk2"/>
              </a:buClr>
              <a:buSzPts val="1800"/>
              <a:buFont typeface="Noto Sans"/>
              <a:buChar char="▪"/>
            </a:pPr>
            <a:r>
              <a:rPr lang="nl-NL" sz="1150" dirty="0">
                <a:latin typeface="Arial"/>
                <a:ea typeface="Arial"/>
                <a:cs typeface="Arial"/>
                <a:sym typeface="Arial"/>
              </a:rPr>
              <a:t>Andere organisatie van ondersteuning en zorg  </a:t>
            </a:r>
            <a:endParaRPr sz="1150" dirty="0"/>
          </a:p>
          <a:p>
            <a:pPr marL="0" marR="0" lvl="0" indent="0" algn="l" rtl="0">
              <a:lnSpc>
                <a:spcPct val="145000"/>
              </a:lnSpc>
              <a:spcBef>
                <a:spcPts val="0"/>
              </a:spcBef>
              <a:spcAft>
                <a:spcPts val="0"/>
              </a:spcAft>
              <a:buClr>
                <a:schemeClr val="dk2"/>
              </a:buClr>
              <a:buSzPts val="1440"/>
              <a:buFont typeface="Noto Sans Symbols"/>
              <a:buNone/>
            </a:pPr>
            <a:endParaRPr sz="1200" b="1" dirty="0">
              <a:solidFill>
                <a:srgbClr val="FFC943"/>
              </a:solidFill>
              <a:latin typeface="Arial"/>
              <a:ea typeface="Arial"/>
              <a:cs typeface="Arial"/>
              <a:sym typeface="Arial"/>
            </a:endParaRPr>
          </a:p>
          <a:p>
            <a:pPr marL="179705" marR="0" lvl="0" indent="-73025" algn="l" rtl="0">
              <a:lnSpc>
                <a:spcPct val="145000"/>
              </a:lnSpc>
              <a:spcBef>
                <a:spcPts val="0"/>
              </a:spcBef>
              <a:spcAft>
                <a:spcPts val="0"/>
              </a:spcAft>
              <a:buClr>
                <a:schemeClr val="dk2"/>
              </a:buClr>
              <a:buSzPts val="1680"/>
              <a:buFont typeface="Noto Sans Symbols"/>
              <a:buNone/>
            </a:pPr>
            <a:endParaRPr sz="1400" dirty="0">
              <a:solidFill>
                <a:schemeClr val="dk1"/>
              </a:solidFill>
              <a:latin typeface="Arial"/>
              <a:ea typeface="Arial"/>
              <a:cs typeface="Arial"/>
              <a:sym typeface="Arial"/>
            </a:endParaRPr>
          </a:p>
          <a:p>
            <a:pPr marL="179705" marR="0" lvl="0" indent="-88265" algn="l" rtl="0">
              <a:lnSpc>
                <a:spcPct val="145000"/>
              </a:lnSpc>
              <a:spcBef>
                <a:spcPts val="0"/>
              </a:spcBef>
              <a:spcAft>
                <a:spcPts val="0"/>
              </a:spcAft>
              <a:buClr>
                <a:schemeClr val="dk2"/>
              </a:buClr>
              <a:buSzPts val="1440"/>
              <a:buFont typeface="Noto Sans Symbols"/>
              <a:buNone/>
            </a:pPr>
            <a:endParaRPr sz="1200" dirty="0">
              <a:solidFill>
                <a:schemeClr val="dk1"/>
              </a:solidFill>
              <a:latin typeface="Arial"/>
              <a:ea typeface="Arial"/>
              <a:cs typeface="Arial"/>
              <a:sym typeface="Arial"/>
            </a:endParaRPr>
          </a:p>
          <a:p>
            <a:pPr marL="0" marR="0" lvl="0" indent="0" algn="l" rtl="0">
              <a:lnSpc>
                <a:spcPct val="145000"/>
              </a:lnSpc>
              <a:spcBef>
                <a:spcPts val="0"/>
              </a:spcBef>
              <a:spcAft>
                <a:spcPts val="0"/>
              </a:spcAft>
              <a:buClr>
                <a:schemeClr val="dk2"/>
              </a:buClr>
              <a:buSzPts val="1440"/>
              <a:buFont typeface="Noto Sans Symbols"/>
              <a:buNone/>
            </a:pPr>
            <a:br>
              <a:rPr lang="nl-NL" sz="1200" dirty="0">
                <a:solidFill>
                  <a:schemeClr val="dk1"/>
                </a:solidFill>
                <a:latin typeface="Arial"/>
                <a:ea typeface="Arial"/>
                <a:cs typeface="Arial"/>
                <a:sym typeface="Arial"/>
              </a:rPr>
            </a:br>
            <a:endParaRPr sz="1200" dirty="0">
              <a:solidFill>
                <a:schemeClr val="dk1"/>
              </a:solidFill>
              <a:latin typeface="Arial"/>
              <a:ea typeface="Arial"/>
              <a:cs typeface="Arial"/>
              <a:sym typeface="Arial"/>
            </a:endParaRPr>
          </a:p>
          <a:p>
            <a:pPr marL="0" marR="0" lvl="0" indent="0" algn="l" rtl="0">
              <a:lnSpc>
                <a:spcPct val="145000"/>
              </a:lnSpc>
              <a:spcBef>
                <a:spcPts val="0"/>
              </a:spcBef>
              <a:spcAft>
                <a:spcPts val="0"/>
              </a:spcAft>
              <a:buClr>
                <a:schemeClr val="dk2"/>
              </a:buClr>
              <a:buSzPts val="1800"/>
              <a:buFont typeface="Noto Sans Symbols"/>
              <a:buNone/>
            </a:pPr>
            <a:endParaRPr sz="1500"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6">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4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2E4EAA7B-2354-B6ED-0826-0DC31B192DA9}"/>
              </a:ext>
            </a:extLst>
          </p:cNvPr>
          <p:cNvPicPr>
            <a:picLocks noGrp="1" noChangeAspect="1"/>
          </p:cNvPicPr>
          <p:nvPr>
            <p:ph type="pic" idx="13"/>
          </p:nvPr>
        </p:nvPicPr>
        <p:blipFill>
          <a:blip r:embed="rId3"/>
          <a:srcRect t="10792" b="10792"/>
          <a:stretch/>
        </p:blipFill>
        <p:spPr>
          <a:xfrm>
            <a:off x="4899189" y="1144588"/>
            <a:ext cx="3312000" cy="3311999"/>
          </a:xfrm>
          <a:prstGeom prst="roundRect">
            <a:avLst>
              <a:gd name="adj" fmla="val 1020"/>
            </a:avLst>
          </a:prstGeom>
          <a:noFill/>
        </p:spPr>
      </p:pic>
      <p:sp>
        <p:nvSpPr>
          <p:cNvPr id="3" name="Titel 2">
            <a:extLst>
              <a:ext uri="{FF2B5EF4-FFF2-40B4-BE49-F238E27FC236}">
                <a16:creationId xmlns:a16="http://schemas.microsoft.com/office/drawing/2014/main" id="{F51FF1E8-5416-D7E4-39FF-ECD9585BA268}"/>
              </a:ext>
            </a:extLst>
          </p:cNvPr>
          <p:cNvSpPr>
            <a:spLocks noGrp="1"/>
          </p:cNvSpPr>
          <p:nvPr>
            <p:ph type="title"/>
          </p:nvPr>
        </p:nvSpPr>
        <p:spPr/>
        <p:txBody>
          <a:bodyPr/>
          <a:lstStyle/>
          <a:p>
            <a:r>
              <a:rPr lang="nl-NL" dirty="0"/>
              <a:t>Investeren in Kind naar Gezonder Gewicht loont</a:t>
            </a:r>
          </a:p>
        </p:txBody>
      </p:sp>
      <p:sp>
        <p:nvSpPr>
          <p:cNvPr id="4" name="Tijdelijke aanduiding voor tekst 3">
            <a:extLst>
              <a:ext uri="{FF2B5EF4-FFF2-40B4-BE49-F238E27FC236}">
                <a16:creationId xmlns:a16="http://schemas.microsoft.com/office/drawing/2014/main" id="{48304E44-E0E1-8576-0C22-314497947CD7}"/>
              </a:ext>
            </a:extLst>
          </p:cNvPr>
          <p:cNvSpPr>
            <a:spLocks noGrp="1"/>
          </p:cNvSpPr>
          <p:nvPr>
            <p:ph type="body" sz="quarter" idx="14"/>
          </p:nvPr>
        </p:nvSpPr>
        <p:spPr>
          <a:xfrm>
            <a:off x="791811" y="798104"/>
            <a:ext cx="3672000" cy="3312000"/>
          </a:xfrm>
        </p:spPr>
        <p:txBody>
          <a:bodyPr/>
          <a:lstStyle/>
          <a:p>
            <a:r>
              <a:rPr lang="nl-NL" b="0" dirty="0" err="1">
                <a:solidFill>
                  <a:srgbClr val="000000"/>
                </a:solidFill>
                <a:effectLst/>
                <a:ea typeface="Aptos" panose="020B0004020202020204" pitchFamily="34" charset="0"/>
                <a:cs typeface="Aptos" panose="020B0004020202020204" pitchFamily="34" charset="0"/>
              </a:rPr>
              <a:t>Social</a:t>
            </a:r>
            <a:r>
              <a:rPr lang="nl-NL" b="0" dirty="0">
                <a:solidFill>
                  <a:srgbClr val="000000"/>
                </a:solidFill>
                <a:effectLst/>
                <a:ea typeface="Aptos" panose="020B0004020202020204" pitchFamily="34" charset="0"/>
                <a:cs typeface="Aptos" panose="020B0004020202020204" pitchFamily="34" charset="0"/>
              </a:rPr>
              <a:t> Return on Investment analyse</a:t>
            </a:r>
          </a:p>
          <a:p>
            <a:r>
              <a:rPr lang="nl-NL" dirty="0">
                <a:solidFill>
                  <a:srgbClr val="000000"/>
                </a:solidFill>
                <a:ea typeface="Aptos" panose="020B0004020202020204" pitchFamily="34" charset="0"/>
                <a:cs typeface="Aptos" panose="020B0004020202020204" pitchFamily="34" charset="0"/>
              </a:rPr>
              <a:t>G</a:t>
            </a:r>
            <a:r>
              <a:rPr lang="nl-NL" dirty="0">
                <a:solidFill>
                  <a:srgbClr val="000000"/>
                </a:solidFill>
                <a:effectLst/>
                <a:ea typeface="Aptos" panose="020B0004020202020204" pitchFamily="34" charset="0"/>
                <a:cs typeface="Aptos" panose="020B0004020202020204" pitchFamily="34" charset="0"/>
              </a:rPr>
              <a:t>rootste opbrengst: </a:t>
            </a:r>
            <a:r>
              <a:rPr lang="nl-NL" b="0" dirty="0">
                <a:solidFill>
                  <a:srgbClr val="000000"/>
                </a:solidFill>
                <a:effectLst/>
                <a:ea typeface="Aptos" panose="020B0004020202020204" pitchFamily="34" charset="0"/>
                <a:cs typeface="Aptos" panose="020B0004020202020204" pitchFamily="34" charset="0"/>
              </a:rPr>
              <a:t>Toename in de kwaliteit van leven van kind en gezin. </a:t>
            </a:r>
          </a:p>
          <a:p>
            <a:r>
              <a:rPr lang="nl-NL" dirty="0">
                <a:solidFill>
                  <a:srgbClr val="000000"/>
                </a:solidFill>
                <a:effectLst/>
                <a:ea typeface="Aptos" panose="020B0004020202020204" pitchFamily="34" charset="0"/>
                <a:cs typeface="Aptos" panose="020B0004020202020204" pitchFamily="34" charset="0"/>
              </a:rPr>
              <a:t>Verwachting: </a:t>
            </a:r>
            <a:r>
              <a:rPr lang="nl-NL" b="0" dirty="0">
                <a:solidFill>
                  <a:srgbClr val="000000"/>
                </a:solidFill>
                <a:effectLst/>
                <a:ea typeface="Aptos" panose="020B0004020202020204" pitchFamily="34" charset="0"/>
                <a:cs typeface="Aptos" panose="020B0004020202020204" pitchFamily="34" charset="0"/>
              </a:rPr>
              <a:t>Maatschappelijke waarde nog hoger als je langer dan 5 jaar vooruitkijkt. </a:t>
            </a:r>
          </a:p>
        </p:txBody>
      </p:sp>
      <p:pic>
        <p:nvPicPr>
          <p:cNvPr id="9" name="Afbeelding 8">
            <a:extLst>
              <a:ext uri="{FF2B5EF4-FFF2-40B4-BE49-F238E27FC236}">
                <a16:creationId xmlns:a16="http://schemas.microsoft.com/office/drawing/2014/main" id="{C9584E6A-1947-92CF-D04A-8E10C28CEA7C}"/>
              </a:ext>
            </a:extLst>
          </p:cNvPr>
          <p:cNvPicPr>
            <a:picLocks noChangeAspect="1"/>
          </p:cNvPicPr>
          <p:nvPr/>
        </p:nvPicPr>
        <p:blipFill>
          <a:blip r:embed="rId4"/>
          <a:stretch>
            <a:fillRect/>
          </a:stretch>
        </p:blipFill>
        <p:spPr>
          <a:xfrm>
            <a:off x="5518714" y="1226739"/>
            <a:ext cx="1994572" cy="3146992"/>
          </a:xfrm>
          <a:prstGeom prst="rect">
            <a:avLst/>
          </a:prstGeom>
        </p:spPr>
      </p:pic>
      <p:sp>
        <p:nvSpPr>
          <p:cNvPr id="2" name="Tekstvak 1">
            <a:extLst>
              <a:ext uri="{FF2B5EF4-FFF2-40B4-BE49-F238E27FC236}">
                <a16:creationId xmlns:a16="http://schemas.microsoft.com/office/drawing/2014/main" id="{0779E4F9-4F2D-3B6E-686D-773373865464}"/>
              </a:ext>
            </a:extLst>
          </p:cNvPr>
          <p:cNvSpPr txBox="1"/>
          <p:nvPr/>
        </p:nvSpPr>
        <p:spPr>
          <a:xfrm>
            <a:off x="81775" y="4927909"/>
            <a:ext cx="2475571" cy="215591"/>
          </a:xfrm>
          <a:prstGeom prst="rect">
            <a:avLst/>
          </a:prstGeom>
          <a:noFill/>
        </p:spPr>
        <p:txBody>
          <a:bodyPr wrap="none" lIns="0" tIns="0" rIns="0" bIns="0" rtlCol="0">
            <a:noAutofit/>
          </a:bodyPr>
          <a:lstStyle/>
          <a:p>
            <a:pPr algn="l"/>
            <a:r>
              <a:rPr lang="nl-NL" sz="1000" i="1" dirty="0">
                <a:hlinkClick r:id="rId5"/>
              </a:rPr>
              <a:t>[LINK webpagina samenvatting SROI]</a:t>
            </a:r>
            <a:endParaRPr lang="nl-NL" sz="1000" i="1" dirty="0"/>
          </a:p>
        </p:txBody>
      </p:sp>
    </p:spTree>
    <p:extLst>
      <p:ext uri="{BB962C8B-B14F-4D97-AF65-F5344CB8AC3E}">
        <p14:creationId xmlns:p14="http://schemas.microsoft.com/office/powerpoint/2010/main" val="82214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117BBEE-94E2-F46C-D0CC-4DA112CB9021}"/>
              </a:ext>
            </a:extLst>
          </p:cNvPr>
          <p:cNvSpPr>
            <a:spLocks noGrp="1"/>
          </p:cNvSpPr>
          <p:nvPr>
            <p:ph type="title"/>
          </p:nvPr>
        </p:nvSpPr>
        <p:spPr/>
        <p:txBody>
          <a:bodyPr/>
          <a:lstStyle/>
          <a:p>
            <a:r>
              <a:rPr lang="nl-NL" dirty="0">
                <a:solidFill>
                  <a:srgbClr val="FFCA43"/>
                </a:solidFill>
                <a:effectLst/>
              </a:rPr>
              <a:t>Kind naar Gezonder Gewicht in het kort</a:t>
            </a:r>
            <a:endParaRPr lang="nl-NL" dirty="0"/>
          </a:p>
        </p:txBody>
      </p:sp>
      <p:sp>
        <p:nvSpPr>
          <p:cNvPr id="7" name="Tijdelijke aanduiding voor tekst 6">
            <a:extLst>
              <a:ext uri="{FF2B5EF4-FFF2-40B4-BE49-F238E27FC236}">
                <a16:creationId xmlns:a16="http://schemas.microsoft.com/office/drawing/2014/main" id="{1EFB37F7-F5AE-24A8-D7CA-62BBF0EA9D96}"/>
              </a:ext>
            </a:extLst>
          </p:cNvPr>
          <p:cNvSpPr>
            <a:spLocks noGrp="1"/>
          </p:cNvSpPr>
          <p:nvPr>
            <p:ph type="body" sz="quarter" idx="14"/>
          </p:nvPr>
        </p:nvSpPr>
        <p:spPr>
          <a:xfrm>
            <a:off x="792001" y="1144588"/>
            <a:ext cx="4041256" cy="3312000"/>
          </a:xfrm>
        </p:spPr>
        <p:txBody>
          <a:bodyPr/>
          <a:lstStyle/>
          <a:p>
            <a:pPr lvl="2"/>
            <a:r>
              <a:rPr lang="nl-NL" dirty="0"/>
              <a:t>Landelijk model ketenaanpak voor kinderen met overgewicht en obesitas’ (Care </a:t>
            </a:r>
            <a:r>
              <a:rPr lang="nl-NL" dirty="0" err="1"/>
              <a:t>for</a:t>
            </a:r>
            <a:r>
              <a:rPr lang="nl-NL" dirty="0"/>
              <a:t> </a:t>
            </a:r>
            <a:r>
              <a:rPr lang="nl-NL" dirty="0" err="1"/>
              <a:t>Obesity</a:t>
            </a:r>
            <a:r>
              <a:rPr lang="nl-NL" dirty="0"/>
              <a:t>/VU, 2018)</a:t>
            </a:r>
          </a:p>
          <a:p>
            <a:pPr lvl="2"/>
            <a:r>
              <a:rPr lang="nl-NL" dirty="0"/>
              <a:t>Samenwerking zorg- en sociaal domein</a:t>
            </a:r>
          </a:p>
          <a:p>
            <a:pPr lvl="2"/>
            <a:r>
              <a:rPr lang="nl-NL" dirty="0"/>
              <a:t>Brede blik op oorzaak overgewicht en </a:t>
            </a:r>
            <a:br>
              <a:rPr lang="nl-NL" dirty="0"/>
            </a:br>
            <a:r>
              <a:rPr lang="nl-NL" dirty="0"/>
              <a:t>onderliggende problemen</a:t>
            </a:r>
          </a:p>
          <a:p>
            <a:pPr lvl="2"/>
            <a:r>
              <a:rPr lang="nl-NL" dirty="0"/>
              <a:t>Twee sleutelfiguren binnen de aanpak:</a:t>
            </a:r>
          </a:p>
          <a:p>
            <a:pPr lvl="1"/>
            <a:r>
              <a:rPr lang="nl-NL" b="1" dirty="0"/>
              <a:t>Projectleider</a:t>
            </a:r>
            <a:br>
              <a:rPr lang="nl-NL" dirty="0"/>
            </a:br>
            <a:r>
              <a:rPr lang="nl-NL" dirty="0"/>
              <a:t>Is verantwoordelijk voor ontwikkeling en implementatie in de gemeente</a:t>
            </a:r>
          </a:p>
          <a:p>
            <a:pPr lvl="1"/>
            <a:r>
              <a:rPr lang="nl-NL" b="1" dirty="0"/>
              <a:t>Centrale zorgverlener</a:t>
            </a:r>
            <a:br>
              <a:rPr lang="nl-NL" dirty="0"/>
            </a:br>
            <a:r>
              <a:rPr lang="nl-NL" dirty="0"/>
              <a:t>Bouwt een sterke vertrouwensband met kind en gezin én is de spin in het web van de professionals</a:t>
            </a:r>
          </a:p>
          <a:p>
            <a:pPr lvl="2"/>
            <a:endParaRPr lang="nl-NL" dirty="0"/>
          </a:p>
        </p:txBody>
      </p:sp>
      <p:sp>
        <p:nvSpPr>
          <p:cNvPr id="4" name="Afgeronde rechthoek 3">
            <a:hlinkClick r:id="rId3"/>
            <a:extLst>
              <a:ext uri="{FF2B5EF4-FFF2-40B4-BE49-F238E27FC236}">
                <a16:creationId xmlns:a16="http://schemas.microsoft.com/office/drawing/2014/main" id="{41F9E8D8-F1DE-2B2C-3C10-D59A4018AA5D}"/>
              </a:ext>
            </a:extLst>
          </p:cNvPr>
          <p:cNvSpPr/>
          <p:nvPr/>
        </p:nvSpPr>
        <p:spPr>
          <a:xfrm>
            <a:off x="5006573" y="1509750"/>
            <a:ext cx="3780000" cy="2124000"/>
          </a:xfrm>
          <a:prstGeom prst="roundRect">
            <a:avLst>
              <a:gd name="adj" fmla="val 1846"/>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6304B882-13FB-3E96-B741-C014606C05E9}"/>
              </a:ext>
            </a:extLst>
          </p:cNvPr>
          <p:cNvSpPr txBox="1"/>
          <p:nvPr/>
        </p:nvSpPr>
        <p:spPr>
          <a:xfrm>
            <a:off x="5006573" y="3819189"/>
            <a:ext cx="3780000" cy="144000"/>
          </a:xfrm>
          <a:prstGeom prst="rect">
            <a:avLst/>
          </a:prstGeom>
          <a:noFill/>
        </p:spPr>
        <p:txBody>
          <a:bodyPr wrap="square" lIns="0" tIns="0" rIns="0" bIns="0" rtlCol="0">
            <a:noAutofit/>
          </a:bodyPr>
          <a:lstStyle/>
          <a:p>
            <a:pPr algn="l"/>
            <a:r>
              <a:rPr lang="nl-NL" sz="600" noProof="1"/>
              <a:t>https://youtu.be/k5FiQyEpt7A</a:t>
            </a:r>
          </a:p>
        </p:txBody>
      </p:sp>
    </p:spTree>
    <p:extLst>
      <p:ext uri="{BB962C8B-B14F-4D97-AF65-F5344CB8AC3E}">
        <p14:creationId xmlns:p14="http://schemas.microsoft.com/office/powerpoint/2010/main" val="4001219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A6EFF3-9E06-5D88-0398-134DCA3FEE91}"/>
              </a:ext>
            </a:extLst>
          </p:cNvPr>
          <p:cNvSpPr>
            <a:spLocks noGrp="1"/>
          </p:cNvSpPr>
          <p:nvPr>
            <p:ph type="title"/>
          </p:nvPr>
        </p:nvSpPr>
        <p:spPr/>
        <p:txBody>
          <a:bodyPr/>
          <a:lstStyle/>
          <a:p>
            <a:r>
              <a:rPr lang="nl-NL" dirty="0"/>
              <a:t>De aanpak</a:t>
            </a:r>
          </a:p>
        </p:txBody>
      </p:sp>
      <p:sp>
        <p:nvSpPr>
          <p:cNvPr id="3" name="Tijdelijke aanduiding voor tekst 2">
            <a:extLst>
              <a:ext uri="{FF2B5EF4-FFF2-40B4-BE49-F238E27FC236}">
                <a16:creationId xmlns:a16="http://schemas.microsoft.com/office/drawing/2014/main" id="{4478FCC8-0EFA-EA0A-1602-180C99A50F25}"/>
              </a:ext>
            </a:extLst>
          </p:cNvPr>
          <p:cNvSpPr>
            <a:spLocks noGrp="1"/>
          </p:cNvSpPr>
          <p:nvPr>
            <p:ph type="body" sz="half" idx="2"/>
          </p:nvPr>
        </p:nvSpPr>
        <p:spPr>
          <a:xfrm>
            <a:off x="792000" y="1152001"/>
            <a:ext cx="3456000" cy="2662354"/>
          </a:xfrm>
        </p:spPr>
        <p:txBody>
          <a:bodyPr/>
          <a:lstStyle/>
          <a:p>
            <a:r>
              <a:rPr lang="nl-NL" dirty="0">
                <a:solidFill>
                  <a:schemeClr val="accent5"/>
                </a:solidFill>
              </a:rPr>
              <a:t>Breed kijken</a:t>
            </a:r>
            <a:r>
              <a:rPr lang="nl-NL" sz="1200" dirty="0">
                <a:solidFill>
                  <a:schemeClr val="accent5"/>
                </a:solidFill>
              </a:rPr>
              <a:t>:</a:t>
            </a:r>
          </a:p>
          <a:p>
            <a:endParaRPr lang="nl-NL" sz="1200" dirty="0">
              <a:solidFill>
                <a:schemeClr val="accent5"/>
              </a:solidFill>
            </a:endParaRPr>
          </a:p>
          <a:p>
            <a:r>
              <a:rPr lang="nl-NL" dirty="0"/>
              <a:t>Wat maakt dat</a:t>
            </a:r>
            <a:br>
              <a:rPr lang="nl-NL" dirty="0"/>
            </a:br>
            <a:r>
              <a:rPr lang="nl-NL" dirty="0"/>
              <a:t>een kind</a:t>
            </a:r>
            <a:br>
              <a:rPr lang="nl-NL" dirty="0"/>
            </a:br>
            <a:r>
              <a:rPr lang="nl-NL" dirty="0"/>
              <a:t>overgewicht heeft*?</a:t>
            </a:r>
          </a:p>
        </p:txBody>
      </p:sp>
      <p:pic>
        <p:nvPicPr>
          <p:cNvPr id="6" name="Tijdelijke aanduiding voor afbeelding 5">
            <a:extLst>
              <a:ext uri="{FF2B5EF4-FFF2-40B4-BE49-F238E27FC236}">
                <a16:creationId xmlns:a16="http://schemas.microsoft.com/office/drawing/2014/main" id="{9EB29076-9639-8D8C-CBD8-AC6E8CA66D56}"/>
              </a:ext>
            </a:extLst>
          </p:cNvPr>
          <p:cNvPicPr>
            <a:picLocks noGrp="1" noChangeAspect="1"/>
          </p:cNvPicPr>
          <p:nvPr>
            <p:ph type="pic" idx="13"/>
          </p:nvPr>
        </p:nvPicPr>
        <p:blipFill rotWithShape="1">
          <a:blip r:embed="rId3"/>
          <a:srcRect l="-2734" t="-9625" r="-2040" b="-9649"/>
          <a:stretch/>
        </p:blipFill>
        <p:spPr>
          <a:xfrm>
            <a:off x="4788000" y="216000"/>
            <a:ext cx="4140000" cy="4712400"/>
          </a:xfrm>
        </p:spPr>
      </p:pic>
      <p:sp>
        <p:nvSpPr>
          <p:cNvPr id="7" name="Tekstvak 6">
            <a:extLst>
              <a:ext uri="{FF2B5EF4-FFF2-40B4-BE49-F238E27FC236}">
                <a16:creationId xmlns:a16="http://schemas.microsoft.com/office/drawing/2014/main" id="{3D80AA15-67DB-BE96-4AF5-27B17BE0904A}"/>
              </a:ext>
            </a:extLst>
          </p:cNvPr>
          <p:cNvSpPr txBox="1"/>
          <p:nvPr/>
        </p:nvSpPr>
        <p:spPr>
          <a:xfrm>
            <a:off x="792001" y="4500000"/>
            <a:ext cx="3457710" cy="468000"/>
          </a:xfrm>
          <a:prstGeom prst="rect">
            <a:avLst/>
          </a:prstGeom>
          <a:noFill/>
        </p:spPr>
        <p:txBody>
          <a:bodyPr wrap="square" lIns="0" tIns="0" rIns="0" bIns="0" rtlCol="0">
            <a:noAutofit/>
          </a:bodyPr>
          <a:lstStyle/>
          <a:p>
            <a:pPr algn="l"/>
            <a:r>
              <a:rPr lang="nl-NL" sz="1100" dirty="0"/>
              <a:t>* Externe factoren zoals ongezonde leefomgeving uitgezonderd. Op dit thema heeft JOGG een andere aanpak en ondersteuning</a:t>
            </a:r>
            <a:r>
              <a:rPr lang="nl-NL" sz="600" dirty="0"/>
              <a:t>. </a:t>
            </a:r>
          </a:p>
        </p:txBody>
      </p:sp>
    </p:spTree>
    <p:extLst>
      <p:ext uri="{BB962C8B-B14F-4D97-AF65-F5344CB8AC3E}">
        <p14:creationId xmlns:p14="http://schemas.microsoft.com/office/powerpoint/2010/main" val="188271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8C4366-7877-7398-EE2F-47F78684E0BB}"/>
              </a:ext>
            </a:extLst>
          </p:cNvPr>
          <p:cNvSpPr>
            <a:spLocks noGrp="1"/>
          </p:cNvSpPr>
          <p:nvPr>
            <p:ph type="title"/>
          </p:nvPr>
        </p:nvSpPr>
        <p:spPr/>
        <p:txBody>
          <a:bodyPr/>
          <a:lstStyle/>
          <a:p>
            <a:r>
              <a:rPr lang="nl-NL"/>
              <a:t>Hoe werkt het?</a:t>
            </a:r>
          </a:p>
        </p:txBody>
      </p:sp>
      <p:sp>
        <p:nvSpPr>
          <p:cNvPr id="3" name="Tijdelijke aanduiding voor tekst 2">
            <a:extLst>
              <a:ext uri="{FF2B5EF4-FFF2-40B4-BE49-F238E27FC236}">
                <a16:creationId xmlns:a16="http://schemas.microsoft.com/office/drawing/2014/main" id="{4B256BEB-4F6D-91BB-76DC-584F8D693971}"/>
              </a:ext>
            </a:extLst>
          </p:cNvPr>
          <p:cNvSpPr>
            <a:spLocks noGrp="1"/>
          </p:cNvSpPr>
          <p:nvPr>
            <p:ph type="body" sz="quarter" idx="14"/>
          </p:nvPr>
        </p:nvSpPr>
        <p:spPr/>
        <p:txBody>
          <a:bodyPr/>
          <a:lstStyle/>
          <a:p>
            <a:r>
              <a:rPr lang="nl-NL" sz="1300" dirty="0"/>
              <a:t>De aanpak</a:t>
            </a:r>
          </a:p>
          <a:p>
            <a:pPr lvl="1"/>
            <a:r>
              <a:rPr lang="nl-NL" dirty="0"/>
              <a:t>De netwerkaanpak vereist een sterke projectorganisatie</a:t>
            </a:r>
          </a:p>
          <a:p>
            <a:pPr lvl="1"/>
            <a:r>
              <a:rPr lang="nl-NL" dirty="0"/>
              <a:t>De gemeente stelt een projectleider aan</a:t>
            </a:r>
          </a:p>
          <a:p>
            <a:pPr lvl="1"/>
            <a:r>
              <a:rPr lang="nl-NL" dirty="0"/>
              <a:t>Vorm een </a:t>
            </a:r>
            <a:r>
              <a:rPr lang="nl-NL" dirty="0" err="1"/>
              <a:t>werknet</a:t>
            </a:r>
            <a:r>
              <a:rPr lang="nl-NL" dirty="0"/>
              <a:t> met partners uit het zorg- en sociaal domein </a:t>
            </a:r>
          </a:p>
          <a:p>
            <a:pPr lvl="1"/>
            <a:r>
              <a:rPr lang="nl-NL" dirty="0"/>
              <a:t>Beleg de rol van de centrale zorgverlener bij een van de partners uit het </a:t>
            </a:r>
            <a:r>
              <a:rPr lang="nl-NL" dirty="0" err="1"/>
              <a:t>werknet</a:t>
            </a:r>
            <a:endParaRPr lang="nl-NL" dirty="0"/>
          </a:p>
          <a:p>
            <a:pPr lvl="1">
              <a:lnSpc>
                <a:spcPct val="229000"/>
              </a:lnSpc>
              <a:spcAft>
                <a:spcPts val="1200"/>
              </a:spcAft>
            </a:pPr>
            <a:endParaRPr lang="nl-NL" dirty="0"/>
          </a:p>
        </p:txBody>
      </p:sp>
      <p:sp>
        <p:nvSpPr>
          <p:cNvPr id="4" name="Tijdelijke aanduiding voor tekst 3">
            <a:extLst>
              <a:ext uri="{FF2B5EF4-FFF2-40B4-BE49-F238E27FC236}">
                <a16:creationId xmlns:a16="http://schemas.microsoft.com/office/drawing/2014/main" id="{B161A233-890D-C919-393A-0FF0517BC8B0}"/>
              </a:ext>
            </a:extLst>
          </p:cNvPr>
          <p:cNvSpPr>
            <a:spLocks noGrp="1"/>
          </p:cNvSpPr>
          <p:nvPr>
            <p:ph type="body" sz="quarter" idx="15"/>
          </p:nvPr>
        </p:nvSpPr>
        <p:spPr>
          <a:xfrm>
            <a:off x="4680001" y="1049698"/>
            <a:ext cx="3672000" cy="3312000"/>
          </a:xfrm>
        </p:spPr>
        <p:txBody>
          <a:bodyPr/>
          <a:lstStyle/>
          <a:p>
            <a:r>
              <a:rPr lang="nl-NL" sz="1300" dirty="0"/>
              <a:t>Wat vraagt het om aan de slag te gaan?</a:t>
            </a:r>
          </a:p>
          <a:p>
            <a:pPr lvl="1"/>
            <a:r>
              <a:rPr lang="nl-NL" dirty="0"/>
              <a:t>Commitment bestuurlijk niveau</a:t>
            </a:r>
          </a:p>
          <a:p>
            <a:pPr lvl="1"/>
            <a:r>
              <a:rPr lang="nl-NL" dirty="0"/>
              <a:t>Draagvlak bij uitvoeringsorganisaties</a:t>
            </a:r>
          </a:p>
          <a:p>
            <a:pPr lvl="1"/>
            <a:r>
              <a:rPr lang="nl-NL" dirty="0"/>
              <a:t>Projectleider met min. 8 uur per week en deelname aan ondersteuningsaanbod</a:t>
            </a:r>
          </a:p>
          <a:p>
            <a:pPr lvl="1"/>
            <a:r>
              <a:rPr lang="nl-NL" dirty="0"/>
              <a:t>Minimaal 2 centrale zorgverleners met min. 8 uur per week en deelname aan de opleiding voor centrale zorgverlener</a:t>
            </a:r>
          </a:p>
          <a:p>
            <a:pPr lvl="1"/>
            <a:r>
              <a:rPr lang="nl-NL" dirty="0"/>
              <a:t>Deelname aan onderzoek en monitoring</a:t>
            </a:r>
          </a:p>
        </p:txBody>
      </p:sp>
    </p:spTree>
    <p:extLst>
      <p:ext uri="{BB962C8B-B14F-4D97-AF65-F5344CB8AC3E}">
        <p14:creationId xmlns:p14="http://schemas.microsoft.com/office/powerpoint/2010/main" val="1569343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3212D3E5-E394-9C41-E6C6-95BF50A92BA1}"/>
              </a:ext>
            </a:extLst>
          </p:cNvPr>
          <p:cNvSpPr>
            <a:spLocks noGrp="1"/>
          </p:cNvSpPr>
          <p:nvPr>
            <p:ph type="body" sz="half" idx="20"/>
          </p:nvPr>
        </p:nvSpPr>
        <p:spPr/>
        <p:txBody>
          <a:bodyPr/>
          <a:lstStyle/>
          <a:p>
            <a:endParaRPr lang="nl-NL"/>
          </a:p>
        </p:txBody>
      </p:sp>
      <p:sp>
        <p:nvSpPr>
          <p:cNvPr id="14" name="Tijdelijke aanduiding voor tekst 13">
            <a:extLst>
              <a:ext uri="{FF2B5EF4-FFF2-40B4-BE49-F238E27FC236}">
                <a16:creationId xmlns:a16="http://schemas.microsoft.com/office/drawing/2014/main" id="{F5755D58-0A09-D25E-06BC-5737555DE5EA}"/>
              </a:ext>
            </a:extLst>
          </p:cNvPr>
          <p:cNvSpPr>
            <a:spLocks noGrp="1"/>
          </p:cNvSpPr>
          <p:nvPr>
            <p:ph type="body" sz="half" idx="22"/>
          </p:nvPr>
        </p:nvSpPr>
        <p:spPr/>
        <p:txBody>
          <a:bodyPr/>
          <a:lstStyle/>
          <a:p>
            <a:endParaRPr lang="nl-NL"/>
          </a:p>
        </p:txBody>
      </p:sp>
      <p:sp>
        <p:nvSpPr>
          <p:cNvPr id="11" name="Titel 10">
            <a:extLst>
              <a:ext uri="{FF2B5EF4-FFF2-40B4-BE49-F238E27FC236}">
                <a16:creationId xmlns:a16="http://schemas.microsoft.com/office/drawing/2014/main" id="{7A43EADF-4ADD-8867-05B3-F20395736026}"/>
              </a:ext>
            </a:extLst>
          </p:cNvPr>
          <p:cNvSpPr>
            <a:spLocks noGrp="1"/>
          </p:cNvSpPr>
          <p:nvPr>
            <p:ph type="title"/>
          </p:nvPr>
        </p:nvSpPr>
        <p:spPr/>
        <p:txBody>
          <a:bodyPr/>
          <a:lstStyle/>
          <a:p>
            <a:r>
              <a:rPr lang="nl-NL"/>
              <a:t>Tijdlijn/stappenplan (lokaal in te vullen)</a:t>
            </a:r>
          </a:p>
        </p:txBody>
      </p:sp>
      <p:sp>
        <p:nvSpPr>
          <p:cNvPr id="15" name="Tijdelijke aanduiding voor tekst 14">
            <a:extLst>
              <a:ext uri="{FF2B5EF4-FFF2-40B4-BE49-F238E27FC236}">
                <a16:creationId xmlns:a16="http://schemas.microsoft.com/office/drawing/2014/main" id="{55E065B6-E5FB-9E23-C46E-57A355ABF526}"/>
              </a:ext>
            </a:extLst>
          </p:cNvPr>
          <p:cNvSpPr>
            <a:spLocks noGrp="1"/>
          </p:cNvSpPr>
          <p:nvPr>
            <p:ph type="body" sz="half" idx="23"/>
          </p:nvPr>
        </p:nvSpPr>
        <p:spPr/>
        <p:txBody>
          <a:bodyPr/>
          <a:lstStyle/>
          <a:p>
            <a:endParaRPr lang="nl-NL"/>
          </a:p>
        </p:txBody>
      </p:sp>
      <p:sp>
        <p:nvSpPr>
          <p:cNvPr id="16" name="Tijdelijke aanduiding voor tekst 15">
            <a:extLst>
              <a:ext uri="{FF2B5EF4-FFF2-40B4-BE49-F238E27FC236}">
                <a16:creationId xmlns:a16="http://schemas.microsoft.com/office/drawing/2014/main" id="{7D412EA1-C762-5601-6C9D-51F575998FBF}"/>
              </a:ext>
            </a:extLst>
          </p:cNvPr>
          <p:cNvSpPr>
            <a:spLocks noGrp="1"/>
          </p:cNvSpPr>
          <p:nvPr>
            <p:ph type="body" sz="half" idx="24"/>
          </p:nvPr>
        </p:nvSpPr>
        <p:spPr/>
        <p:txBody>
          <a:bodyPr/>
          <a:lstStyle/>
          <a:p>
            <a:endParaRPr lang="nl-NL"/>
          </a:p>
        </p:txBody>
      </p:sp>
      <p:sp>
        <p:nvSpPr>
          <p:cNvPr id="12" name="Tijdelijke aanduiding voor tekst 11">
            <a:extLst>
              <a:ext uri="{FF2B5EF4-FFF2-40B4-BE49-F238E27FC236}">
                <a16:creationId xmlns:a16="http://schemas.microsoft.com/office/drawing/2014/main" id="{E49DDD0D-B81E-C495-8BAF-3FB2FCCBFDB8}"/>
              </a:ext>
            </a:extLst>
          </p:cNvPr>
          <p:cNvSpPr>
            <a:spLocks noGrp="1"/>
          </p:cNvSpPr>
          <p:nvPr>
            <p:ph type="body" sz="quarter" idx="15"/>
          </p:nvPr>
        </p:nvSpPr>
        <p:spPr/>
        <p:txBody>
          <a:bodyPr/>
          <a:lstStyle/>
          <a:p>
            <a:endParaRPr lang="nl-NL" dirty="0"/>
          </a:p>
        </p:txBody>
      </p:sp>
      <p:sp>
        <p:nvSpPr>
          <p:cNvPr id="17" name="Tijdelijke aanduiding voor tekst 16">
            <a:extLst>
              <a:ext uri="{FF2B5EF4-FFF2-40B4-BE49-F238E27FC236}">
                <a16:creationId xmlns:a16="http://schemas.microsoft.com/office/drawing/2014/main" id="{5520E55A-B682-91F5-A2D2-59E0541E8A03}"/>
              </a:ext>
            </a:extLst>
          </p:cNvPr>
          <p:cNvSpPr>
            <a:spLocks noGrp="1"/>
          </p:cNvSpPr>
          <p:nvPr>
            <p:ph type="body" sz="quarter" idx="25"/>
          </p:nvPr>
        </p:nvSpPr>
        <p:spPr/>
        <p:txBody>
          <a:bodyPr/>
          <a:lstStyle/>
          <a:p>
            <a:endParaRPr lang="nl-NL" dirty="0"/>
          </a:p>
        </p:txBody>
      </p:sp>
      <p:sp>
        <p:nvSpPr>
          <p:cNvPr id="18" name="Tijdelijke aanduiding voor tekst 17">
            <a:extLst>
              <a:ext uri="{FF2B5EF4-FFF2-40B4-BE49-F238E27FC236}">
                <a16:creationId xmlns:a16="http://schemas.microsoft.com/office/drawing/2014/main" id="{7D647330-C65C-2CE0-BC7C-22780DD1A61B}"/>
              </a:ext>
            </a:extLst>
          </p:cNvPr>
          <p:cNvSpPr>
            <a:spLocks noGrp="1"/>
          </p:cNvSpPr>
          <p:nvPr>
            <p:ph type="body" sz="quarter" idx="26"/>
          </p:nvPr>
        </p:nvSpPr>
        <p:spPr/>
        <p:txBody>
          <a:bodyPr/>
          <a:lstStyle/>
          <a:p>
            <a:endParaRPr lang="nl-NL"/>
          </a:p>
        </p:txBody>
      </p:sp>
      <p:sp>
        <p:nvSpPr>
          <p:cNvPr id="19" name="Tijdelijke aanduiding voor tekst 18">
            <a:extLst>
              <a:ext uri="{FF2B5EF4-FFF2-40B4-BE49-F238E27FC236}">
                <a16:creationId xmlns:a16="http://schemas.microsoft.com/office/drawing/2014/main" id="{EA59FBA8-D52B-E1FB-795A-A4204591CBCB}"/>
              </a:ext>
            </a:extLst>
          </p:cNvPr>
          <p:cNvSpPr>
            <a:spLocks noGrp="1"/>
          </p:cNvSpPr>
          <p:nvPr>
            <p:ph type="body" sz="quarter" idx="27"/>
          </p:nvPr>
        </p:nvSpPr>
        <p:spPr/>
        <p:txBody>
          <a:bodyPr/>
          <a:lstStyle/>
          <a:p>
            <a:endParaRPr lang="nl-NL"/>
          </a:p>
        </p:txBody>
      </p:sp>
      <p:sp>
        <p:nvSpPr>
          <p:cNvPr id="20" name="Tijdelijke aanduiding voor tekst 19">
            <a:extLst>
              <a:ext uri="{FF2B5EF4-FFF2-40B4-BE49-F238E27FC236}">
                <a16:creationId xmlns:a16="http://schemas.microsoft.com/office/drawing/2014/main" id="{0DF1DB89-0277-EE22-C1A6-4CD035ED3EC4}"/>
              </a:ext>
            </a:extLst>
          </p:cNvPr>
          <p:cNvSpPr>
            <a:spLocks noGrp="1"/>
          </p:cNvSpPr>
          <p:nvPr>
            <p:ph type="body" sz="half" idx="28"/>
          </p:nvPr>
        </p:nvSpPr>
        <p:spPr/>
        <p:txBody>
          <a:bodyPr/>
          <a:lstStyle/>
          <a:p>
            <a:endParaRPr lang="nl-NL"/>
          </a:p>
        </p:txBody>
      </p:sp>
      <p:sp>
        <p:nvSpPr>
          <p:cNvPr id="21" name="Tijdelijke aanduiding voor tekst 20">
            <a:extLst>
              <a:ext uri="{FF2B5EF4-FFF2-40B4-BE49-F238E27FC236}">
                <a16:creationId xmlns:a16="http://schemas.microsoft.com/office/drawing/2014/main" id="{58FD5101-9706-3E88-9FF8-9E473BDE4052}"/>
              </a:ext>
            </a:extLst>
          </p:cNvPr>
          <p:cNvSpPr>
            <a:spLocks noGrp="1"/>
          </p:cNvSpPr>
          <p:nvPr>
            <p:ph type="body" sz="quarter" idx="29"/>
          </p:nvPr>
        </p:nvSpPr>
        <p:spPr/>
        <p:txBody>
          <a:bodyPr/>
          <a:lstStyle/>
          <a:p>
            <a:endParaRPr lang="nl-NL"/>
          </a:p>
        </p:txBody>
      </p:sp>
      <p:cxnSp>
        <p:nvCxnSpPr>
          <p:cNvPr id="22" name="Rechte verbindingslijn 21">
            <a:extLst>
              <a:ext uri="{FF2B5EF4-FFF2-40B4-BE49-F238E27FC236}">
                <a16:creationId xmlns:a16="http://schemas.microsoft.com/office/drawing/2014/main" id="{6E948B79-0DFF-C9B5-6474-CD9C3C27C833}"/>
              </a:ext>
            </a:extLst>
          </p:cNvPr>
          <p:cNvCxnSpPr>
            <a:cxnSpLocks/>
            <a:stCxn id="12" idx="2"/>
          </p:cNvCxnSpPr>
          <p:nvPr/>
        </p:nvCxnSpPr>
        <p:spPr>
          <a:xfrm>
            <a:off x="1461963" y="2555999"/>
            <a:ext cx="0" cy="12688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867AA4BD-008D-720B-FF22-0642BF8039C6}"/>
              </a:ext>
            </a:extLst>
          </p:cNvPr>
          <p:cNvCxnSpPr>
            <a:cxnSpLocks/>
            <a:stCxn id="21" idx="2"/>
          </p:cNvCxnSpPr>
          <p:nvPr/>
        </p:nvCxnSpPr>
        <p:spPr>
          <a:xfrm>
            <a:off x="6256780" y="2863089"/>
            <a:ext cx="323" cy="9170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2A97C032-D5D7-459A-4111-BAA7971B551A}"/>
              </a:ext>
            </a:extLst>
          </p:cNvPr>
          <p:cNvCxnSpPr>
            <a:cxnSpLocks/>
            <a:stCxn id="17" idx="2"/>
          </p:cNvCxnSpPr>
          <p:nvPr/>
        </p:nvCxnSpPr>
        <p:spPr>
          <a:xfrm flipH="1">
            <a:off x="3085377" y="3534376"/>
            <a:ext cx="5055" cy="2625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4FF4EEEA-37C6-E517-9FD0-C13AF2A73494}"/>
              </a:ext>
            </a:extLst>
          </p:cNvPr>
          <p:cNvCxnSpPr>
            <a:cxnSpLocks/>
            <a:stCxn id="19" idx="2"/>
          </p:cNvCxnSpPr>
          <p:nvPr/>
        </p:nvCxnSpPr>
        <p:spPr>
          <a:xfrm>
            <a:off x="7940298" y="2318637"/>
            <a:ext cx="0" cy="15653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AB71AE53-BA16-D346-6CE5-A3AAD2203A5F}"/>
              </a:ext>
            </a:extLst>
          </p:cNvPr>
          <p:cNvCxnSpPr>
            <a:cxnSpLocks/>
            <a:stCxn id="18" idx="2"/>
          </p:cNvCxnSpPr>
          <p:nvPr/>
        </p:nvCxnSpPr>
        <p:spPr>
          <a:xfrm>
            <a:off x="4549284" y="2159999"/>
            <a:ext cx="1776" cy="16299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4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62673580-DF92-88EA-30C2-2DE8AAD0D417}"/>
              </a:ext>
            </a:extLst>
          </p:cNvPr>
          <p:cNvPicPr>
            <a:picLocks noGrp="1" noChangeAspect="1"/>
          </p:cNvPicPr>
          <p:nvPr>
            <p:ph type="pic" idx="13"/>
          </p:nvPr>
        </p:nvPicPr>
        <p:blipFill>
          <a:blip r:embed="rId3"/>
          <a:srcRect t="24" b="24"/>
          <a:stretch>
            <a:fillRect/>
          </a:stretch>
        </p:blipFill>
        <p:spPr/>
      </p:pic>
      <p:sp>
        <p:nvSpPr>
          <p:cNvPr id="3" name="Titel 2">
            <a:extLst>
              <a:ext uri="{FF2B5EF4-FFF2-40B4-BE49-F238E27FC236}">
                <a16:creationId xmlns:a16="http://schemas.microsoft.com/office/drawing/2014/main" id="{D80E9B4F-D36D-EEDF-26D1-F17D20783780}"/>
              </a:ext>
            </a:extLst>
          </p:cNvPr>
          <p:cNvSpPr>
            <a:spLocks noGrp="1"/>
          </p:cNvSpPr>
          <p:nvPr>
            <p:ph type="title"/>
          </p:nvPr>
        </p:nvSpPr>
        <p:spPr/>
        <p:txBody>
          <a:bodyPr/>
          <a:lstStyle/>
          <a:p>
            <a:r>
              <a:rPr lang="nl-NL" dirty="0"/>
              <a:t>De projectleider</a:t>
            </a:r>
          </a:p>
        </p:txBody>
      </p:sp>
      <p:sp>
        <p:nvSpPr>
          <p:cNvPr id="4" name="Tijdelijke aanduiding voor tekst 3">
            <a:extLst>
              <a:ext uri="{FF2B5EF4-FFF2-40B4-BE49-F238E27FC236}">
                <a16:creationId xmlns:a16="http://schemas.microsoft.com/office/drawing/2014/main" id="{228E64B9-6FC0-A896-08DF-B21F96C7B535}"/>
              </a:ext>
            </a:extLst>
          </p:cNvPr>
          <p:cNvSpPr>
            <a:spLocks noGrp="1"/>
          </p:cNvSpPr>
          <p:nvPr>
            <p:ph type="body" sz="quarter" idx="14"/>
          </p:nvPr>
        </p:nvSpPr>
        <p:spPr/>
        <p:txBody>
          <a:bodyPr/>
          <a:lstStyle/>
          <a:p>
            <a:pPr marL="179705" indent="-179705"/>
            <a:r>
              <a:rPr lang="nl-NL" sz="1300" dirty="0"/>
              <a:t>Wie is de projectleider?</a:t>
            </a:r>
          </a:p>
          <a:p>
            <a:pPr marL="359410" lvl="1" indent="-179705"/>
            <a:r>
              <a:rPr lang="nl-NL" dirty="0"/>
              <a:t>Hij of zij is bijvoorbeeld in dienst van gemeente of GGD/JGZ, kan ook op ZZP-basis</a:t>
            </a:r>
            <a:endParaRPr lang="nl-NL" dirty="0">
              <a:cs typeface="Arial"/>
            </a:endParaRPr>
          </a:p>
          <a:p>
            <a:pPr marL="359410" lvl="1" indent="-179705"/>
            <a:r>
              <a:rPr lang="nl-NL" dirty="0"/>
              <a:t>Kennis van, en ervaring met, het in gang zetten van verandertrajecten in de zorg en/of het</a:t>
            </a:r>
            <a:br>
              <a:rPr lang="nl-NL" dirty="0"/>
            </a:br>
            <a:r>
              <a:rPr lang="nl-NL" dirty="0"/>
              <a:t>sociale domein</a:t>
            </a:r>
            <a:endParaRPr lang="nl-NL" dirty="0">
              <a:cs typeface="Arial"/>
            </a:endParaRPr>
          </a:p>
          <a:p>
            <a:pPr marL="359410" lvl="1" indent="-179705"/>
            <a:r>
              <a:rPr lang="nl-NL" dirty="0"/>
              <a:t>Kennis van, en ervaring met, gemeentelijke </a:t>
            </a:r>
            <a:br>
              <a:rPr lang="nl-NL" dirty="0"/>
            </a:br>
            <a:r>
              <a:rPr lang="nl-NL" dirty="0"/>
              <a:t>beleidsprocessen, inkoop van gemeentelijke voorzieningen en politiek-bestuurlijke verhoudingen</a:t>
            </a:r>
            <a:endParaRPr lang="nl-NL" dirty="0">
              <a:cs typeface="Arial"/>
            </a:endParaRPr>
          </a:p>
        </p:txBody>
      </p:sp>
    </p:spTree>
    <p:extLst>
      <p:ext uri="{BB962C8B-B14F-4D97-AF65-F5344CB8AC3E}">
        <p14:creationId xmlns:p14="http://schemas.microsoft.com/office/powerpoint/2010/main" val="2349186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7DF8F030-1954-F9A8-31C2-7359957F51BD}"/>
              </a:ext>
            </a:extLst>
          </p:cNvPr>
          <p:cNvPicPr>
            <a:picLocks noGrp="1" noChangeAspect="1"/>
          </p:cNvPicPr>
          <p:nvPr>
            <p:ph type="pic" idx="13"/>
          </p:nvPr>
        </p:nvPicPr>
        <p:blipFill>
          <a:blip r:embed="rId3"/>
          <a:srcRect t="24" b="24"/>
          <a:stretch>
            <a:fillRect/>
          </a:stretch>
        </p:blipFill>
        <p:spPr/>
      </p:pic>
      <p:sp>
        <p:nvSpPr>
          <p:cNvPr id="3" name="Titel 2">
            <a:extLst>
              <a:ext uri="{FF2B5EF4-FFF2-40B4-BE49-F238E27FC236}">
                <a16:creationId xmlns:a16="http://schemas.microsoft.com/office/drawing/2014/main" id="{9A00BE6D-DCE8-7DC7-EF73-8B997C808C16}"/>
              </a:ext>
            </a:extLst>
          </p:cNvPr>
          <p:cNvSpPr>
            <a:spLocks noGrp="1"/>
          </p:cNvSpPr>
          <p:nvPr>
            <p:ph type="title"/>
          </p:nvPr>
        </p:nvSpPr>
        <p:spPr/>
        <p:txBody>
          <a:bodyPr/>
          <a:lstStyle/>
          <a:p>
            <a:r>
              <a:rPr lang="nl-NL" dirty="0"/>
              <a:t>De projectleider</a:t>
            </a:r>
          </a:p>
        </p:txBody>
      </p:sp>
      <p:sp>
        <p:nvSpPr>
          <p:cNvPr id="4" name="Tijdelijke aanduiding voor tekst 3">
            <a:extLst>
              <a:ext uri="{FF2B5EF4-FFF2-40B4-BE49-F238E27FC236}">
                <a16:creationId xmlns:a16="http://schemas.microsoft.com/office/drawing/2014/main" id="{3AE3BAEE-37E6-F32F-4B74-8540FA012154}"/>
              </a:ext>
            </a:extLst>
          </p:cNvPr>
          <p:cNvSpPr>
            <a:spLocks noGrp="1"/>
          </p:cNvSpPr>
          <p:nvPr>
            <p:ph type="body" sz="quarter" idx="14"/>
          </p:nvPr>
        </p:nvSpPr>
        <p:spPr/>
        <p:txBody>
          <a:bodyPr/>
          <a:lstStyle/>
          <a:p>
            <a:r>
              <a:rPr lang="nl-NL" sz="1300" dirty="0"/>
              <a:t>Hoe werkt de projectleider?</a:t>
            </a:r>
          </a:p>
          <a:p>
            <a:pPr lvl="1"/>
            <a:r>
              <a:rPr lang="nl-NL" dirty="0"/>
              <a:t>Gemiddeld 8-16 uur per week, afhankelijk van grootte van gemeente en wel/niet regionale samenwerking</a:t>
            </a:r>
          </a:p>
          <a:p>
            <a:pPr lvl="1"/>
            <a:r>
              <a:rPr lang="nl-NL" dirty="0"/>
              <a:t>Verantwoordelijk voor de netwerkvorming lokaal</a:t>
            </a:r>
          </a:p>
          <a:p>
            <a:pPr lvl="1"/>
            <a:r>
              <a:rPr lang="nl-NL" dirty="0"/>
              <a:t>Verantwoordelijk voor schrijven en realiseren plan van aanpak (afspraken over financiering, communicatie en M&amp;E vallen hier ook onder)</a:t>
            </a:r>
          </a:p>
          <a:p>
            <a:pPr lvl="1"/>
            <a:r>
              <a:rPr lang="nl-NL" dirty="0"/>
              <a:t>Afstemming met opdrachtgever: de gemeente </a:t>
            </a:r>
            <a:br>
              <a:rPr lang="nl-NL" dirty="0"/>
            </a:br>
            <a:r>
              <a:rPr lang="nl-NL" dirty="0"/>
              <a:t>(o.a. beleidsmedewerker)</a:t>
            </a:r>
          </a:p>
          <a:p>
            <a:pPr lvl="1"/>
            <a:r>
              <a:rPr lang="nl-NL" dirty="0"/>
              <a:t>Afstemming met de centrale zorgverleners en organisatie waar zij in dienst zijn</a:t>
            </a:r>
          </a:p>
        </p:txBody>
      </p:sp>
    </p:spTree>
    <p:extLst>
      <p:ext uri="{BB962C8B-B14F-4D97-AF65-F5344CB8AC3E}">
        <p14:creationId xmlns:p14="http://schemas.microsoft.com/office/powerpoint/2010/main" val="1225095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41EEE7D5-F078-D0D0-1AA2-6CF6CAFC4573}"/>
              </a:ext>
            </a:extLst>
          </p:cNvPr>
          <p:cNvPicPr>
            <a:picLocks noGrp="1" noChangeAspect="1"/>
          </p:cNvPicPr>
          <p:nvPr>
            <p:ph type="pic" idx="13"/>
          </p:nvPr>
        </p:nvPicPr>
        <p:blipFill>
          <a:blip r:embed="rId3"/>
          <a:srcRect t="24" b="24"/>
          <a:stretch>
            <a:fillRect/>
          </a:stretch>
        </p:blipFill>
        <p:spPr/>
      </p:pic>
      <p:sp>
        <p:nvSpPr>
          <p:cNvPr id="3" name="Titel 2">
            <a:extLst>
              <a:ext uri="{FF2B5EF4-FFF2-40B4-BE49-F238E27FC236}">
                <a16:creationId xmlns:a16="http://schemas.microsoft.com/office/drawing/2014/main" id="{00049E61-671A-A077-DDFE-E0CD8AD40440}"/>
              </a:ext>
            </a:extLst>
          </p:cNvPr>
          <p:cNvSpPr>
            <a:spLocks noGrp="1"/>
          </p:cNvSpPr>
          <p:nvPr>
            <p:ph type="title"/>
          </p:nvPr>
        </p:nvSpPr>
        <p:spPr/>
        <p:txBody>
          <a:bodyPr/>
          <a:lstStyle/>
          <a:p>
            <a:r>
              <a:rPr lang="nl-NL" dirty="0"/>
              <a:t>De centrale zorgverlener</a:t>
            </a:r>
          </a:p>
        </p:txBody>
      </p:sp>
      <p:sp>
        <p:nvSpPr>
          <p:cNvPr id="4" name="Tijdelijke aanduiding voor tekst 3">
            <a:extLst>
              <a:ext uri="{FF2B5EF4-FFF2-40B4-BE49-F238E27FC236}">
                <a16:creationId xmlns:a16="http://schemas.microsoft.com/office/drawing/2014/main" id="{8BEF9B0D-DFC7-CB14-6F8B-9A47707527FE}"/>
              </a:ext>
            </a:extLst>
          </p:cNvPr>
          <p:cNvSpPr>
            <a:spLocks noGrp="1"/>
          </p:cNvSpPr>
          <p:nvPr>
            <p:ph type="body" sz="quarter" idx="14"/>
          </p:nvPr>
        </p:nvSpPr>
        <p:spPr/>
        <p:txBody>
          <a:bodyPr/>
          <a:lstStyle/>
          <a:p>
            <a:r>
              <a:rPr lang="nl-NL" sz="1300" dirty="0"/>
              <a:t>Wie is de centrale zorgverlener?</a:t>
            </a:r>
          </a:p>
          <a:p>
            <a:pPr lvl="1"/>
            <a:r>
              <a:rPr lang="nl-NL" dirty="0"/>
              <a:t>Een netwerkprofessional, coördineert en </a:t>
            </a:r>
            <a:br>
              <a:rPr lang="nl-NL" dirty="0"/>
            </a:br>
            <a:r>
              <a:rPr lang="nl-NL" dirty="0"/>
              <a:t>toont leiderschap</a:t>
            </a:r>
          </a:p>
          <a:p>
            <a:pPr lvl="1"/>
            <a:r>
              <a:rPr lang="nl-NL" dirty="0"/>
              <a:t>Coacht, bouwt vertrouwensband op met </a:t>
            </a:r>
            <a:br>
              <a:rPr lang="nl-NL" dirty="0"/>
            </a:br>
            <a:r>
              <a:rPr lang="nl-NL" dirty="0"/>
              <a:t>kind en gezin en zet in op het versterken </a:t>
            </a:r>
            <a:br>
              <a:rPr lang="nl-NL" dirty="0"/>
            </a:br>
            <a:r>
              <a:rPr lang="nl-NL" dirty="0"/>
              <a:t>van zelfmanagement</a:t>
            </a:r>
          </a:p>
          <a:p>
            <a:pPr lvl="1"/>
            <a:r>
              <a:rPr lang="nl-NL" dirty="0"/>
              <a:t>Een rol (geen functie)</a:t>
            </a:r>
          </a:p>
          <a:p>
            <a:pPr lvl="1"/>
            <a:r>
              <a:rPr lang="nl-NL" dirty="0"/>
              <a:t>Een zorgprofessional uit het medisch domein of</a:t>
            </a:r>
            <a:br>
              <a:rPr lang="nl-NL" dirty="0"/>
            </a:br>
            <a:r>
              <a:rPr lang="nl-NL" dirty="0"/>
              <a:t>(zorg)professional uit het sociaal jeugd domein (met SKJ of BIG registratie), vaak uitgevoerd </a:t>
            </a:r>
            <a:br>
              <a:rPr lang="nl-NL" dirty="0"/>
            </a:br>
            <a:r>
              <a:rPr lang="nl-NL" dirty="0"/>
              <a:t>door jeugdverpleegkundige</a:t>
            </a:r>
          </a:p>
          <a:p>
            <a:endParaRPr lang="nl-NL" dirty="0"/>
          </a:p>
        </p:txBody>
      </p:sp>
    </p:spTree>
    <p:extLst>
      <p:ext uri="{BB962C8B-B14F-4D97-AF65-F5344CB8AC3E}">
        <p14:creationId xmlns:p14="http://schemas.microsoft.com/office/powerpoint/2010/main" val="3541418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1DB52FCC-1863-8C2A-7B36-EF350C0A71B6}"/>
              </a:ext>
            </a:extLst>
          </p:cNvPr>
          <p:cNvPicPr>
            <a:picLocks noGrp="1" noChangeAspect="1"/>
          </p:cNvPicPr>
          <p:nvPr>
            <p:ph type="pic" idx="13"/>
          </p:nvPr>
        </p:nvPicPr>
        <p:blipFill>
          <a:blip r:embed="rId3"/>
          <a:srcRect t="24" b="24"/>
          <a:stretch>
            <a:fillRect/>
          </a:stretch>
        </p:blipFill>
        <p:spPr/>
      </p:pic>
      <p:sp>
        <p:nvSpPr>
          <p:cNvPr id="3" name="Titel 2">
            <a:extLst>
              <a:ext uri="{FF2B5EF4-FFF2-40B4-BE49-F238E27FC236}">
                <a16:creationId xmlns:a16="http://schemas.microsoft.com/office/drawing/2014/main" id="{7856AC25-8235-9295-3CC2-E27BB773B2AE}"/>
              </a:ext>
            </a:extLst>
          </p:cNvPr>
          <p:cNvSpPr>
            <a:spLocks noGrp="1"/>
          </p:cNvSpPr>
          <p:nvPr>
            <p:ph type="title"/>
          </p:nvPr>
        </p:nvSpPr>
        <p:spPr/>
        <p:txBody>
          <a:bodyPr/>
          <a:lstStyle/>
          <a:p>
            <a:r>
              <a:rPr lang="nl-NL" dirty="0"/>
              <a:t>De centrale zorgverlener</a:t>
            </a:r>
          </a:p>
        </p:txBody>
      </p:sp>
      <p:sp>
        <p:nvSpPr>
          <p:cNvPr id="4" name="Tijdelijke aanduiding voor tekst 3">
            <a:extLst>
              <a:ext uri="{FF2B5EF4-FFF2-40B4-BE49-F238E27FC236}">
                <a16:creationId xmlns:a16="http://schemas.microsoft.com/office/drawing/2014/main" id="{ED2AE7C1-6E86-762C-19BC-D4B52D81791F}"/>
              </a:ext>
            </a:extLst>
          </p:cNvPr>
          <p:cNvSpPr>
            <a:spLocks noGrp="1"/>
          </p:cNvSpPr>
          <p:nvPr>
            <p:ph type="body" sz="quarter" idx="14"/>
          </p:nvPr>
        </p:nvSpPr>
        <p:spPr/>
        <p:txBody>
          <a:bodyPr/>
          <a:lstStyle/>
          <a:p>
            <a:r>
              <a:rPr lang="nl-NL" sz="1300" dirty="0"/>
              <a:t>Hoe werkt de centrale zorgverlener?</a:t>
            </a:r>
          </a:p>
          <a:p>
            <a:pPr lvl="1"/>
            <a:r>
              <a:rPr lang="nl-NL" dirty="0"/>
              <a:t>Motiveren van het kind en gezin door middel </a:t>
            </a:r>
            <a:br>
              <a:rPr lang="nl-NL" dirty="0"/>
            </a:br>
            <a:r>
              <a:rPr lang="nl-NL" dirty="0"/>
              <a:t>van coaching </a:t>
            </a:r>
          </a:p>
          <a:p>
            <a:pPr lvl="1"/>
            <a:r>
              <a:rPr lang="nl-NL" dirty="0"/>
              <a:t>Kijkt met brede blik naar oorzaken en situatie van kind en gezin</a:t>
            </a:r>
          </a:p>
          <a:p>
            <a:pPr lvl="1"/>
            <a:r>
              <a:rPr lang="nl-NL" dirty="0"/>
              <a:t>Pakt de coördinatie van de integrale en</a:t>
            </a:r>
            <a:br>
              <a:rPr lang="nl-NL" dirty="0"/>
            </a:br>
            <a:r>
              <a:rPr lang="nl-NL" dirty="0"/>
              <a:t>multidisciplinaire ondersteuning en zorg op door </a:t>
            </a:r>
            <a:br>
              <a:rPr lang="nl-NL" dirty="0"/>
            </a:br>
            <a:r>
              <a:rPr lang="nl-NL" dirty="0"/>
              <a:t>te verwijzen naar andere professionals uit zorg- </a:t>
            </a:r>
            <a:br>
              <a:rPr lang="nl-NL" dirty="0"/>
            </a:br>
            <a:r>
              <a:rPr lang="nl-NL" dirty="0"/>
              <a:t>en sociaal domein</a:t>
            </a:r>
          </a:p>
          <a:p>
            <a:pPr lvl="1"/>
            <a:r>
              <a:rPr lang="nl-NL" dirty="0"/>
              <a:t>Monitoren van de voortgang </a:t>
            </a:r>
          </a:p>
          <a:p>
            <a:pPr lvl="1"/>
            <a:r>
              <a:rPr lang="nl-NL" dirty="0"/>
              <a:t>Aanspreekpunt voor interne collega’s en </a:t>
            </a:r>
            <a:br>
              <a:rPr lang="nl-NL" dirty="0"/>
            </a:br>
            <a:r>
              <a:rPr lang="nl-NL" dirty="0"/>
              <a:t>netwerkpartners bij inhoudelijke vragen </a:t>
            </a:r>
            <a:br>
              <a:rPr lang="nl-NL" dirty="0"/>
            </a:br>
            <a:r>
              <a:rPr lang="nl-NL" dirty="0"/>
              <a:t>over casuïstiek waar overgewicht/obesitas speelt</a:t>
            </a:r>
          </a:p>
        </p:txBody>
      </p:sp>
    </p:spTree>
    <p:extLst>
      <p:ext uri="{BB962C8B-B14F-4D97-AF65-F5344CB8AC3E}">
        <p14:creationId xmlns:p14="http://schemas.microsoft.com/office/powerpoint/2010/main" val="1510508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6E2A63-01FB-6C22-18C6-164796B59A17}"/>
              </a:ext>
            </a:extLst>
          </p:cNvPr>
          <p:cNvSpPr>
            <a:spLocks noGrp="1"/>
          </p:cNvSpPr>
          <p:nvPr>
            <p:ph type="title"/>
          </p:nvPr>
        </p:nvSpPr>
        <p:spPr/>
        <p:txBody>
          <a:bodyPr/>
          <a:lstStyle/>
          <a:p>
            <a:r>
              <a:rPr lang="nl-NL" dirty="0"/>
              <a:t>Inhoudsopgave</a:t>
            </a:r>
          </a:p>
        </p:txBody>
      </p:sp>
      <p:sp>
        <p:nvSpPr>
          <p:cNvPr id="3" name="Tijdelijke aanduiding voor tekst 2">
            <a:extLst>
              <a:ext uri="{FF2B5EF4-FFF2-40B4-BE49-F238E27FC236}">
                <a16:creationId xmlns:a16="http://schemas.microsoft.com/office/drawing/2014/main" id="{38BCAF4D-4997-70C8-CAC2-D2E53DFB926C}"/>
              </a:ext>
            </a:extLst>
          </p:cNvPr>
          <p:cNvSpPr>
            <a:spLocks noGrp="1"/>
          </p:cNvSpPr>
          <p:nvPr>
            <p:ph type="body" sz="quarter" idx="14"/>
          </p:nvPr>
        </p:nvSpPr>
        <p:spPr/>
        <p:txBody>
          <a:bodyPr/>
          <a:lstStyle/>
          <a:p>
            <a:r>
              <a:rPr lang="nl-NL" dirty="0"/>
              <a:t>Aanleiding</a:t>
            </a:r>
          </a:p>
          <a:p>
            <a:r>
              <a:rPr lang="nl-NL" dirty="0"/>
              <a:t>JOGG en Kind naar Gezonder Gewicht</a:t>
            </a:r>
          </a:p>
          <a:p>
            <a:r>
              <a:rPr lang="nl-NL" dirty="0"/>
              <a:t>Kind naar Gezonder Gewicht</a:t>
            </a:r>
          </a:p>
          <a:p>
            <a:pPr lvl="1"/>
            <a:r>
              <a:rPr lang="nl-NL" dirty="0"/>
              <a:t>Kind naar Gezonder Gewicht in het kort</a:t>
            </a:r>
          </a:p>
          <a:p>
            <a:pPr lvl="1"/>
            <a:r>
              <a:rPr lang="nl-NL" dirty="0"/>
              <a:t>De aanpak uitgelegd</a:t>
            </a:r>
          </a:p>
          <a:p>
            <a:pPr lvl="1"/>
            <a:r>
              <a:rPr lang="nl-NL" dirty="0"/>
              <a:t>Tijdlijn</a:t>
            </a:r>
          </a:p>
          <a:p>
            <a:pPr lvl="1"/>
            <a:r>
              <a:rPr lang="nl-NL" dirty="0"/>
              <a:t>De projectleider</a:t>
            </a:r>
          </a:p>
          <a:p>
            <a:pPr lvl="1"/>
            <a:r>
              <a:rPr lang="nl-NL" dirty="0"/>
              <a:t>De centrale zorgverlener</a:t>
            </a:r>
          </a:p>
          <a:p>
            <a:pPr lvl="1"/>
            <a:r>
              <a:rPr lang="nl-NL" dirty="0"/>
              <a:t>De praktijk</a:t>
            </a:r>
          </a:p>
          <a:p>
            <a:pPr lvl="1"/>
            <a:r>
              <a:rPr lang="nl-NL" dirty="0"/>
              <a:t>Netwerk samenwerking</a:t>
            </a:r>
          </a:p>
          <a:p>
            <a:pPr lvl="1"/>
            <a:r>
              <a:rPr lang="nl-NL" dirty="0" err="1"/>
              <a:t>Kinder</a:t>
            </a:r>
            <a:r>
              <a:rPr lang="nl-NL" dirty="0"/>
              <a:t> GLI</a:t>
            </a:r>
          </a:p>
          <a:p>
            <a:pPr lvl="1"/>
            <a:r>
              <a:rPr lang="nl-NL" dirty="0"/>
              <a:t>Regionale samenwerking</a:t>
            </a:r>
          </a:p>
          <a:p>
            <a:r>
              <a:rPr lang="nl-NL" dirty="0"/>
              <a:t>Kosten en financiering</a:t>
            </a:r>
          </a:p>
          <a:p>
            <a:r>
              <a:rPr lang="nl-NL" dirty="0"/>
              <a:t>Casus</a:t>
            </a:r>
          </a:p>
        </p:txBody>
      </p:sp>
    </p:spTree>
    <p:extLst>
      <p:ext uri="{BB962C8B-B14F-4D97-AF65-F5344CB8AC3E}">
        <p14:creationId xmlns:p14="http://schemas.microsoft.com/office/powerpoint/2010/main" val="2588275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C359EA8B-3541-6C70-A222-2F3AD35A3B87}"/>
              </a:ext>
            </a:extLst>
          </p:cNvPr>
          <p:cNvPicPr>
            <a:picLocks noGrp="1" noChangeAspect="1"/>
          </p:cNvPicPr>
          <p:nvPr>
            <p:ph type="pic" idx="13"/>
          </p:nvPr>
        </p:nvPicPr>
        <p:blipFill rotWithShape="1">
          <a:blip r:embed="rId3"/>
          <a:srcRect l="-5041" t="-5132" r="-5231" b="-5157"/>
          <a:stretch/>
        </p:blipFill>
        <p:spPr>
          <a:xfrm>
            <a:off x="4788000" y="502200"/>
            <a:ext cx="4140000" cy="4140000"/>
          </a:xfrm>
        </p:spPr>
      </p:pic>
      <p:sp>
        <p:nvSpPr>
          <p:cNvPr id="3" name="Titel 2">
            <a:extLst>
              <a:ext uri="{FF2B5EF4-FFF2-40B4-BE49-F238E27FC236}">
                <a16:creationId xmlns:a16="http://schemas.microsoft.com/office/drawing/2014/main" id="{C2753CB3-53B3-6223-94CC-F22792170531}"/>
              </a:ext>
            </a:extLst>
          </p:cNvPr>
          <p:cNvSpPr>
            <a:spLocks noGrp="1"/>
          </p:cNvSpPr>
          <p:nvPr>
            <p:ph type="title"/>
          </p:nvPr>
        </p:nvSpPr>
        <p:spPr/>
        <p:txBody>
          <a:bodyPr/>
          <a:lstStyle/>
          <a:p>
            <a:r>
              <a:rPr lang="nl-NL" dirty="0"/>
              <a:t>De praktijk</a:t>
            </a:r>
          </a:p>
        </p:txBody>
      </p:sp>
      <p:sp>
        <p:nvSpPr>
          <p:cNvPr id="4" name="Tijdelijke aanduiding voor tekst 3">
            <a:extLst>
              <a:ext uri="{FF2B5EF4-FFF2-40B4-BE49-F238E27FC236}">
                <a16:creationId xmlns:a16="http://schemas.microsoft.com/office/drawing/2014/main" id="{47D15065-80DB-972B-7F09-2D5E2461A58B}"/>
              </a:ext>
            </a:extLst>
          </p:cNvPr>
          <p:cNvSpPr>
            <a:spLocks noGrp="1"/>
          </p:cNvSpPr>
          <p:nvPr>
            <p:ph type="body" sz="half" idx="2"/>
          </p:nvPr>
        </p:nvSpPr>
        <p:spPr/>
        <p:txBody>
          <a:bodyPr/>
          <a:lstStyle/>
          <a:p>
            <a:r>
              <a:rPr lang="nl-NL" dirty="0"/>
              <a:t>Doorlopende</a:t>
            </a:r>
            <a:br>
              <a:rPr lang="nl-NL" dirty="0"/>
            </a:br>
            <a:r>
              <a:rPr lang="nl-NL" dirty="0"/>
              <a:t>samenwerking</a:t>
            </a:r>
            <a:br>
              <a:rPr lang="nl-NL" dirty="0"/>
            </a:br>
            <a:r>
              <a:rPr lang="nl-NL" dirty="0"/>
              <a:t>tussen professionals, kind en gezin</a:t>
            </a:r>
          </a:p>
        </p:txBody>
      </p:sp>
    </p:spTree>
    <p:extLst>
      <p:ext uri="{BB962C8B-B14F-4D97-AF65-F5344CB8AC3E}">
        <p14:creationId xmlns:p14="http://schemas.microsoft.com/office/powerpoint/2010/main" val="2780439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443338D-2F5F-DDD5-8ADD-851B83F382A2}"/>
              </a:ext>
            </a:extLst>
          </p:cNvPr>
          <p:cNvPicPr>
            <a:picLocks noChangeAspect="1"/>
          </p:cNvPicPr>
          <p:nvPr/>
        </p:nvPicPr>
        <p:blipFill>
          <a:blip r:embed="rId3"/>
          <a:srcRect/>
          <a:stretch/>
        </p:blipFill>
        <p:spPr>
          <a:xfrm>
            <a:off x="901700" y="746929"/>
            <a:ext cx="7340600" cy="3975100"/>
          </a:xfrm>
          <a:prstGeom prst="rect">
            <a:avLst/>
          </a:prstGeom>
        </p:spPr>
      </p:pic>
      <p:sp>
        <p:nvSpPr>
          <p:cNvPr id="2" name="Titel 1">
            <a:extLst>
              <a:ext uri="{FF2B5EF4-FFF2-40B4-BE49-F238E27FC236}">
                <a16:creationId xmlns:a16="http://schemas.microsoft.com/office/drawing/2014/main" id="{0C62F254-80A6-89AC-DD54-A635146D51A3}"/>
              </a:ext>
            </a:extLst>
          </p:cNvPr>
          <p:cNvSpPr>
            <a:spLocks noGrp="1"/>
          </p:cNvSpPr>
          <p:nvPr>
            <p:ph type="title"/>
          </p:nvPr>
        </p:nvSpPr>
        <p:spPr/>
        <p:txBody>
          <a:bodyPr/>
          <a:lstStyle/>
          <a:p>
            <a:r>
              <a:rPr lang="nl-NL"/>
              <a:t>Netwerk samenwerking</a:t>
            </a:r>
          </a:p>
        </p:txBody>
      </p:sp>
    </p:spTree>
    <p:extLst>
      <p:ext uri="{BB962C8B-B14F-4D97-AF65-F5344CB8AC3E}">
        <p14:creationId xmlns:p14="http://schemas.microsoft.com/office/powerpoint/2010/main" val="4110370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14D26687-55F8-EC4E-A557-EDF139FA7080}"/>
              </a:ext>
            </a:extLst>
          </p:cNvPr>
          <p:cNvPicPr>
            <a:picLocks noGrp="1" noChangeAspect="1"/>
          </p:cNvPicPr>
          <p:nvPr>
            <p:ph type="pic" idx="13"/>
          </p:nvPr>
        </p:nvPicPr>
        <p:blipFill>
          <a:blip r:embed="rId3"/>
          <a:srcRect t="24" b="24"/>
          <a:stretch>
            <a:fillRect/>
          </a:stretch>
        </p:blipFill>
        <p:spPr/>
      </p:pic>
      <p:sp>
        <p:nvSpPr>
          <p:cNvPr id="3" name="Titel 2">
            <a:extLst>
              <a:ext uri="{FF2B5EF4-FFF2-40B4-BE49-F238E27FC236}">
                <a16:creationId xmlns:a16="http://schemas.microsoft.com/office/drawing/2014/main" id="{CA64C83B-940F-88CF-E3F9-5387E9976507}"/>
              </a:ext>
            </a:extLst>
          </p:cNvPr>
          <p:cNvSpPr>
            <a:spLocks noGrp="1"/>
          </p:cNvSpPr>
          <p:nvPr>
            <p:ph type="title"/>
          </p:nvPr>
        </p:nvSpPr>
        <p:spPr/>
        <p:txBody>
          <a:bodyPr/>
          <a:lstStyle/>
          <a:p>
            <a:r>
              <a:rPr lang="nl-NL" dirty="0"/>
              <a:t>Netwerk samenwerking</a:t>
            </a:r>
          </a:p>
        </p:txBody>
      </p:sp>
      <p:sp>
        <p:nvSpPr>
          <p:cNvPr id="4" name="Tijdelijke aanduiding voor tekst 3">
            <a:extLst>
              <a:ext uri="{FF2B5EF4-FFF2-40B4-BE49-F238E27FC236}">
                <a16:creationId xmlns:a16="http://schemas.microsoft.com/office/drawing/2014/main" id="{8DCB4163-C3D1-A230-DCEB-25189170A4A3}"/>
              </a:ext>
            </a:extLst>
          </p:cNvPr>
          <p:cNvSpPr>
            <a:spLocks noGrp="1"/>
          </p:cNvSpPr>
          <p:nvPr>
            <p:ph type="body" sz="quarter" idx="14"/>
          </p:nvPr>
        </p:nvSpPr>
        <p:spPr/>
        <p:txBody>
          <a:bodyPr/>
          <a:lstStyle/>
          <a:p>
            <a:r>
              <a:rPr lang="nl-NL" sz="1300" dirty="0"/>
              <a:t>Partners uit zorg domein</a:t>
            </a:r>
          </a:p>
          <a:p>
            <a:pPr lvl="1"/>
            <a:r>
              <a:rPr lang="nl-NL" dirty="0"/>
              <a:t>Jeugdverpleegkundige, jeugdarts;</a:t>
            </a:r>
          </a:p>
          <a:p>
            <a:pPr lvl="1"/>
            <a:r>
              <a:rPr lang="nl-NL" dirty="0"/>
              <a:t>Huisarts, praktijkondersteuner huisarts (POH-er);</a:t>
            </a:r>
          </a:p>
          <a:p>
            <a:pPr lvl="1"/>
            <a:r>
              <a:rPr lang="nl-NL" dirty="0"/>
              <a:t>Kinderarts of verpleegkundige kindergeneeskunde.</a:t>
            </a:r>
          </a:p>
        </p:txBody>
      </p:sp>
    </p:spTree>
    <p:extLst>
      <p:ext uri="{BB962C8B-B14F-4D97-AF65-F5344CB8AC3E}">
        <p14:creationId xmlns:p14="http://schemas.microsoft.com/office/powerpoint/2010/main" val="3643544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F26F386-03FB-942E-0871-572AC313EE14}"/>
              </a:ext>
            </a:extLst>
          </p:cNvPr>
          <p:cNvSpPr>
            <a:spLocks noGrp="1"/>
          </p:cNvSpPr>
          <p:nvPr>
            <p:ph type="title"/>
          </p:nvPr>
        </p:nvSpPr>
        <p:spPr/>
        <p:txBody>
          <a:bodyPr/>
          <a:lstStyle/>
          <a:p>
            <a:r>
              <a:rPr lang="nl-NL" dirty="0"/>
              <a:t>Netwerk samenwerking</a:t>
            </a:r>
          </a:p>
        </p:txBody>
      </p:sp>
      <p:sp>
        <p:nvSpPr>
          <p:cNvPr id="4" name="Tijdelijke aanduiding voor tekst 3">
            <a:extLst>
              <a:ext uri="{FF2B5EF4-FFF2-40B4-BE49-F238E27FC236}">
                <a16:creationId xmlns:a16="http://schemas.microsoft.com/office/drawing/2014/main" id="{5EECAEB4-9626-7DF4-827E-B8F6AB1AEC8A}"/>
              </a:ext>
            </a:extLst>
          </p:cNvPr>
          <p:cNvSpPr>
            <a:spLocks noGrp="1"/>
          </p:cNvSpPr>
          <p:nvPr>
            <p:ph type="body" sz="quarter" idx="14"/>
          </p:nvPr>
        </p:nvSpPr>
        <p:spPr/>
        <p:txBody>
          <a:bodyPr/>
          <a:lstStyle/>
          <a:p>
            <a:pPr marL="179705" indent="-179705"/>
            <a:r>
              <a:rPr lang="nl-NL" sz="1300" dirty="0"/>
              <a:t>Gespecialiseerde partners:</a:t>
            </a:r>
          </a:p>
          <a:p>
            <a:pPr marL="359410" lvl="1" indent="-179705"/>
            <a:r>
              <a:rPr lang="nl-NL" dirty="0"/>
              <a:t>Specialisten psychosociale zorg zoals een gespecialiseerde jeugdhulpverlener, pedagogisch adviseur, psycholoog, psychiater en orthopedagoog;</a:t>
            </a:r>
            <a:endParaRPr lang="nl-NL" dirty="0">
              <a:cs typeface="Arial"/>
            </a:endParaRPr>
          </a:p>
          <a:p>
            <a:pPr marL="359410" lvl="1" indent="-179705"/>
            <a:r>
              <a:rPr lang="nl-NL" dirty="0"/>
              <a:t>Specialisten medische zorg, zoals een endocrinoloog of een klinisch geneticus;</a:t>
            </a:r>
            <a:endParaRPr lang="nl-NL" dirty="0">
              <a:cs typeface="Arial"/>
            </a:endParaRPr>
          </a:p>
          <a:p>
            <a:pPr marL="359410" lvl="1" indent="-179705"/>
            <a:r>
              <a:rPr lang="nl-NL" dirty="0"/>
              <a:t>Paramedici, zoals een (</a:t>
            </a:r>
            <a:r>
              <a:rPr lang="nl-NL" dirty="0" err="1"/>
              <a:t>kinder</a:t>
            </a:r>
            <a:r>
              <a:rPr lang="nl-NL" dirty="0"/>
              <a:t>)fysiotherapeut of een diëtist;</a:t>
            </a:r>
          </a:p>
          <a:p>
            <a:pPr marL="359410" lvl="1" indent="-179705"/>
            <a:r>
              <a:rPr lang="nl-NL" dirty="0"/>
              <a:t>Kinderleefstijlcoach</a:t>
            </a:r>
          </a:p>
          <a:p>
            <a:pPr marL="359410" lvl="1" indent="-179705"/>
            <a:r>
              <a:rPr lang="nl-NL" dirty="0"/>
              <a:t>Professionals uit andere beroepsgroepen,</a:t>
            </a:r>
            <a:br>
              <a:rPr lang="nl-NL" dirty="0"/>
            </a:br>
            <a:r>
              <a:rPr lang="nl-NL" dirty="0"/>
              <a:t>zoals de tandarts en professionals rond geboortezorg.</a:t>
            </a:r>
            <a:endParaRPr lang="nl-NL" dirty="0">
              <a:cs typeface="Arial"/>
            </a:endParaRPr>
          </a:p>
        </p:txBody>
      </p:sp>
      <p:pic>
        <p:nvPicPr>
          <p:cNvPr id="8" name="Tijdelijke aanduiding voor afbeelding 7">
            <a:extLst>
              <a:ext uri="{FF2B5EF4-FFF2-40B4-BE49-F238E27FC236}">
                <a16:creationId xmlns:a16="http://schemas.microsoft.com/office/drawing/2014/main" id="{B0571D2D-EE77-DBE3-6652-59BD99944BFA}"/>
              </a:ext>
            </a:extLst>
          </p:cNvPr>
          <p:cNvPicPr>
            <a:picLocks noGrp="1" noChangeAspect="1"/>
          </p:cNvPicPr>
          <p:nvPr>
            <p:ph type="pic" idx="13"/>
          </p:nvPr>
        </p:nvPicPr>
        <p:blipFill>
          <a:blip r:embed="rId3"/>
          <a:srcRect t="24" b="24"/>
          <a:stretch>
            <a:fillRect/>
          </a:stretch>
        </p:blipFill>
        <p:spPr/>
      </p:pic>
    </p:spTree>
    <p:extLst>
      <p:ext uri="{BB962C8B-B14F-4D97-AF65-F5344CB8AC3E}">
        <p14:creationId xmlns:p14="http://schemas.microsoft.com/office/powerpoint/2010/main" val="572263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5DE2F7F0-A8D7-2CCB-B511-FE57A8869580}"/>
              </a:ext>
            </a:extLst>
          </p:cNvPr>
          <p:cNvPicPr>
            <a:picLocks noGrp="1" noChangeAspect="1"/>
          </p:cNvPicPr>
          <p:nvPr>
            <p:ph type="pic" idx="13"/>
          </p:nvPr>
        </p:nvPicPr>
        <p:blipFill>
          <a:blip r:embed="rId3"/>
          <a:srcRect t="24" b="24"/>
          <a:stretch>
            <a:fillRect/>
          </a:stretch>
        </p:blipFill>
        <p:spPr/>
      </p:pic>
      <p:sp>
        <p:nvSpPr>
          <p:cNvPr id="3" name="Titel 2">
            <a:extLst>
              <a:ext uri="{FF2B5EF4-FFF2-40B4-BE49-F238E27FC236}">
                <a16:creationId xmlns:a16="http://schemas.microsoft.com/office/drawing/2014/main" id="{ECA7E8AC-162F-FD52-96E3-E2BC8262FAFB}"/>
              </a:ext>
            </a:extLst>
          </p:cNvPr>
          <p:cNvSpPr>
            <a:spLocks noGrp="1"/>
          </p:cNvSpPr>
          <p:nvPr>
            <p:ph type="title"/>
          </p:nvPr>
        </p:nvSpPr>
        <p:spPr/>
        <p:txBody>
          <a:bodyPr/>
          <a:lstStyle/>
          <a:p>
            <a:r>
              <a:rPr lang="nl-NL" dirty="0"/>
              <a:t>Netwerk samenwerking</a:t>
            </a:r>
          </a:p>
        </p:txBody>
      </p:sp>
      <p:sp>
        <p:nvSpPr>
          <p:cNvPr id="4" name="Tijdelijke aanduiding voor tekst 3">
            <a:extLst>
              <a:ext uri="{FF2B5EF4-FFF2-40B4-BE49-F238E27FC236}">
                <a16:creationId xmlns:a16="http://schemas.microsoft.com/office/drawing/2014/main" id="{839F4CAC-CD4B-0CC6-F449-F277C8996D6A}"/>
              </a:ext>
            </a:extLst>
          </p:cNvPr>
          <p:cNvSpPr>
            <a:spLocks noGrp="1"/>
          </p:cNvSpPr>
          <p:nvPr>
            <p:ph type="body" sz="quarter" idx="14"/>
          </p:nvPr>
        </p:nvSpPr>
        <p:spPr>
          <a:xfrm>
            <a:off x="4680000" y="1144588"/>
            <a:ext cx="3915360" cy="3312000"/>
          </a:xfrm>
        </p:spPr>
        <p:txBody>
          <a:bodyPr/>
          <a:lstStyle/>
          <a:p>
            <a:pPr marL="179705" indent="-179705"/>
            <a:r>
              <a:rPr lang="nl-NL" sz="1300" dirty="0"/>
              <a:t>Partners uit sociaal domein (uit de wijk):</a:t>
            </a:r>
          </a:p>
          <a:p>
            <a:pPr marL="359410" lvl="1" indent="-179705"/>
            <a:r>
              <a:rPr lang="nl-NL" dirty="0">
                <a:cs typeface="Arial"/>
              </a:rPr>
              <a:t>JOGG-regisseur</a:t>
            </a:r>
          </a:p>
          <a:p>
            <a:pPr marL="359410" lvl="1" indent="-179705"/>
            <a:r>
              <a:rPr lang="nl-NL" dirty="0"/>
              <a:t>Wijkprofessionals zoals een jeugdhulpverlener, welzijnsmedewerker, sociaal werker met profiel jeugd</a:t>
            </a:r>
            <a:endParaRPr lang="nl-NL" dirty="0">
              <a:cs typeface="Arial"/>
            </a:endParaRPr>
          </a:p>
          <a:p>
            <a:pPr marL="359410" lvl="1" indent="-179705"/>
            <a:r>
              <a:rPr lang="nl-NL" dirty="0"/>
              <a:t>Opvoedadviseur, maatschappelijk werker of een combinatiefunctionaris/buurtsportcoach;</a:t>
            </a:r>
            <a:endParaRPr lang="nl-NL" dirty="0">
              <a:cs typeface="Arial"/>
            </a:endParaRPr>
          </a:p>
          <a:p>
            <a:pPr marL="359410" lvl="1" indent="-179705"/>
            <a:r>
              <a:rPr lang="nl-NL" dirty="0"/>
              <a:t>Professionals uit het (voorschoolse) onderwijs zoals een (vak)leerkracht, interne begeleider, mentor, pedagogisch medewerkers;</a:t>
            </a:r>
            <a:endParaRPr lang="nl-NL" dirty="0">
              <a:cs typeface="Arial"/>
            </a:endParaRPr>
          </a:p>
          <a:p>
            <a:pPr marL="359410" lvl="1" indent="-179705"/>
            <a:r>
              <a:rPr lang="nl-NL" dirty="0"/>
              <a:t>Vrijwilligers (inzet via vrijwilligersorganisaties); </a:t>
            </a:r>
            <a:endParaRPr lang="nl-NL" dirty="0">
              <a:cs typeface="Arial" panose="020B0604020202020204"/>
            </a:endParaRPr>
          </a:p>
        </p:txBody>
      </p:sp>
    </p:spTree>
    <p:extLst>
      <p:ext uri="{BB962C8B-B14F-4D97-AF65-F5344CB8AC3E}">
        <p14:creationId xmlns:p14="http://schemas.microsoft.com/office/powerpoint/2010/main" val="4024985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040A1C0D-59B6-9CE8-8608-3F21B2116771}"/>
              </a:ext>
            </a:extLst>
          </p:cNvPr>
          <p:cNvPicPr>
            <a:picLocks noGrp="1" noChangeAspect="1"/>
          </p:cNvPicPr>
          <p:nvPr>
            <p:ph type="pic" idx="13"/>
          </p:nvPr>
        </p:nvPicPr>
        <p:blipFill>
          <a:blip r:embed="rId3"/>
          <a:srcRect t="24" b="24"/>
          <a:stretch>
            <a:fillRect/>
          </a:stretch>
        </p:blipFill>
        <p:spPr>
          <a:xfrm>
            <a:off x="873146" y="1144589"/>
            <a:ext cx="3312000" cy="3311999"/>
          </a:xfrm>
        </p:spPr>
      </p:pic>
      <p:sp>
        <p:nvSpPr>
          <p:cNvPr id="3" name="Titel 2">
            <a:extLst>
              <a:ext uri="{FF2B5EF4-FFF2-40B4-BE49-F238E27FC236}">
                <a16:creationId xmlns:a16="http://schemas.microsoft.com/office/drawing/2014/main" id="{2EF6B4CD-10A2-D386-6112-8B3FD2BC9EDF}"/>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Netwerk samenwerking</a:t>
            </a:r>
          </a:p>
        </p:txBody>
      </p:sp>
      <p:sp>
        <p:nvSpPr>
          <p:cNvPr id="4" name="Tijdelijke aanduiding voor tekst 3">
            <a:extLst>
              <a:ext uri="{FF2B5EF4-FFF2-40B4-BE49-F238E27FC236}">
                <a16:creationId xmlns:a16="http://schemas.microsoft.com/office/drawing/2014/main" id="{EAA69E3D-4631-6A40-CEB9-C2C6DCA9D36C}"/>
              </a:ext>
            </a:extLst>
          </p:cNvPr>
          <p:cNvSpPr>
            <a:spLocks noGrp="1"/>
          </p:cNvSpPr>
          <p:nvPr>
            <p:ph type="body" sz="quarter" idx="14"/>
          </p:nvPr>
        </p:nvSpPr>
        <p:spPr>
          <a:xfrm>
            <a:off x="4680000" y="576000"/>
            <a:ext cx="3672000" cy="3311999"/>
          </a:xfrm>
        </p:spPr>
        <p:txBody>
          <a:bodyPr/>
          <a:lstStyle/>
          <a:p>
            <a:pPr marL="179705" indent="-179705"/>
            <a:r>
              <a:rPr lang="nl-NL" sz="1300" dirty="0">
                <a:latin typeface="Arial" panose="020B0604020202020204" pitchFamily="34" charset="0"/>
                <a:cs typeface="Arial" panose="020B0604020202020204" pitchFamily="34" charset="0"/>
              </a:rPr>
              <a:t>Aanbieder gecombineerde</a:t>
            </a:r>
            <a:br>
              <a:rPr lang="nl-NL" sz="1300" dirty="0">
                <a:latin typeface="Arial" panose="020B0604020202020204" pitchFamily="34" charset="0"/>
                <a:cs typeface="Arial" panose="020B0604020202020204" pitchFamily="34" charset="0"/>
              </a:rPr>
            </a:br>
            <a:r>
              <a:rPr lang="nl-NL" sz="1300" dirty="0">
                <a:latin typeface="Arial" panose="020B0604020202020204" pitchFamily="34" charset="0"/>
                <a:cs typeface="Arial" panose="020B0604020202020204" pitchFamily="34" charset="0"/>
              </a:rPr>
              <a:t>leefstijl interventie (GLI):</a:t>
            </a:r>
          </a:p>
          <a:p>
            <a:pPr marL="359410" lvl="1" indent="-179705"/>
            <a:r>
              <a:rPr lang="nl-NL" dirty="0">
                <a:latin typeface="Arial" panose="020B0604020202020204" pitchFamily="34" charset="0"/>
                <a:cs typeface="Arial" panose="020B0604020202020204" pitchFamily="34" charset="0"/>
              </a:rPr>
              <a:t>Is meestal een </a:t>
            </a:r>
            <a:r>
              <a:rPr lang="nl-NL" dirty="0" err="1">
                <a:latin typeface="Arial" panose="020B0604020202020204" pitchFamily="34" charset="0"/>
                <a:cs typeface="Arial" panose="020B0604020202020204" pitchFamily="34" charset="0"/>
              </a:rPr>
              <a:t>leefstijlcoach</a:t>
            </a:r>
            <a:r>
              <a:rPr lang="nl-NL" dirty="0">
                <a:latin typeface="Arial" panose="020B0604020202020204" pitchFamily="34" charset="0"/>
                <a:cs typeface="Arial" panose="020B0604020202020204" pitchFamily="34" charset="0"/>
              </a:rPr>
              <a:t>, maar kan ook een diëtist of fysiotherapeut zijn, afhankelijk van welke GLI er wordt aangeboden.</a:t>
            </a:r>
          </a:p>
        </p:txBody>
      </p:sp>
    </p:spTree>
    <p:extLst>
      <p:ext uri="{BB962C8B-B14F-4D97-AF65-F5344CB8AC3E}">
        <p14:creationId xmlns:p14="http://schemas.microsoft.com/office/powerpoint/2010/main" val="2112610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C389CD33-3036-1F0F-6ADB-5C46058B8FDD}"/>
              </a:ext>
            </a:extLst>
          </p:cNvPr>
          <p:cNvPicPr>
            <a:picLocks noGrp="1" noChangeAspect="1"/>
          </p:cNvPicPr>
          <p:nvPr>
            <p:ph type="pic" idx="13"/>
          </p:nvPr>
        </p:nvPicPr>
        <p:blipFill>
          <a:blip r:embed="rId3"/>
          <a:srcRect t="24" b="24"/>
          <a:stretch>
            <a:fillRect/>
          </a:stretch>
        </p:blipFill>
        <p:spPr/>
      </p:pic>
      <p:sp>
        <p:nvSpPr>
          <p:cNvPr id="3" name="Titel 2">
            <a:extLst>
              <a:ext uri="{FF2B5EF4-FFF2-40B4-BE49-F238E27FC236}">
                <a16:creationId xmlns:a16="http://schemas.microsoft.com/office/drawing/2014/main" id="{4A61351C-A400-F951-12B5-F12A42210454}"/>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De gecombineerde leefstijlinterventie (GLI)</a:t>
            </a:r>
          </a:p>
        </p:txBody>
      </p:sp>
      <p:sp>
        <p:nvSpPr>
          <p:cNvPr id="4" name="Tijdelijke aanduiding voor tekst 3">
            <a:extLst>
              <a:ext uri="{FF2B5EF4-FFF2-40B4-BE49-F238E27FC236}">
                <a16:creationId xmlns:a16="http://schemas.microsoft.com/office/drawing/2014/main" id="{40D3D47D-085D-8569-0FCC-686E3583D8E1}"/>
              </a:ext>
            </a:extLst>
          </p:cNvPr>
          <p:cNvSpPr>
            <a:spLocks noGrp="1"/>
          </p:cNvSpPr>
          <p:nvPr>
            <p:ph type="body" sz="quarter" idx="14"/>
          </p:nvPr>
        </p:nvSpPr>
        <p:spPr>
          <a:xfrm>
            <a:off x="4680000" y="1144588"/>
            <a:ext cx="3672000" cy="3312000"/>
          </a:xfrm>
        </p:spPr>
        <p:txBody>
          <a:bodyPr/>
          <a:lstStyle/>
          <a:p>
            <a:pPr marL="179705" lvl="2" indent="-179705"/>
            <a:r>
              <a:rPr lang="nl-NL" dirty="0">
                <a:latin typeface="Arial" panose="020B0604020202020204" pitchFamily="34" charset="0"/>
                <a:cs typeface="Arial" panose="020B0604020202020204" pitchFamily="34" charset="0"/>
              </a:rPr>
              <a:t>De GLI is onderdeel van de aanpak Kind naar Gezonder Gewicht indien de centrale zorgverlener doorverwijst naar een GLI-aanbieder (als onderdeel van het brede plan van aanpak);</a:t>
            </a:r>
          </a:p>
          <a:p>
            <a:pPr marL="179705" lvl="2" indent="-179705"/>
            <a:r>
              <a:rPr lang="nl-NL" dirty="0">
                <a:latin typeface="Arial" panose="020B0604020202020204" pitchFamily="34" charset="0"/>
                <a:cs typeface="Arial" panose="020B0604020202020204" pitchFamily="34" charset="0"/>
              </a:rPr>
              <a:t>Voor kind én gezin;</a:t>
            </a:r>
          </a:p>
          <a:p>
            <a:pPr marL="179705" lvl="2" indent="-179705"/>
            <a:r>
              <a:rPr lang="nl-NL" dirty="0">
                <a:latin typeface="Arial" panose="020B0604020202020204" pitchFamily="34" charset="0"/>
                <a:cs typeface="Arial" panose="020B0604020202020204" pitchFamily="34" charset="0"/>
              </a:rPr>
              <a:t>Componenten: Voeding, beweging, gedragsverandering (waaronder ook gedrag als gezond slaapritme &amp; stresshantering);</a:t>
            </a:r>
          </a:p>
          <a:p>
            <a:pPr marL="179705" lvl="2" indent="-179705"/>
            <a:r>
              <a:rPr lang="nl-NL" dirty="0">
                <a:latin typeface="Arial" panose="020B0604020202020204" pitchFamily="34" charset="0"/>
                <a:cs typeface="Arial" panose="020B0604020202020204" pitchFamily="34" charset="0"/>
              </a:rPr>
              <a:t>Een leefstijlinterventie die op bovenstaande componenten adviseert en begeleidt;</a:t>
            </a:r>
          </a:p>
          <a:p>
            <a:pPr marL="179705" lvl="2" indent="-179705"/>
            <a:r>
              <a:rPr lang="nl-NL" dirty="0">
                <a:latin typeface="Arial" panose="020B0604020202020204" pitchFamily="34" charset="0"/>
                <a:cs typeface="Arial" panose="020B0604020202020204" pitchFamily="34" charset="0"/>
              </a:rPr>
              <a:t>Doel: het verwerven en behouden van een gezonde leefstijl.</a:t>
            </a:r>
          </a:p>
        </p:txBody>
      </p:sp>
    </p:spTree>
    <p:extLst>
      <p:ext uri="{BB962C8B-B14F-4D97-AF65-F5344CB8AC3E}">
        <p14:creationId xmlns:p14="http://schemas.microsoft.com/office/powerpoint/2010/main" val="4116632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62673580-DF92-88EA-30C2-2DE8AAD0D417}"/>
              </a:ext>
            </a:extLst>
          </p:cNvPr>
          <p:cNvPicPr>
            <a:picLocks noGrp="1" noChangeAspect="1"/>
          </p:cNvPicPr>
          <p:nvPr>
            <p:ph type="pic" idx="13"/>
          </p:nvPr>
        </p:nvPicPr>
        <p:blipFill>
          <a:blip r:embed="rId3"/>
          <a:srcRect t="24" b="24"/>
          <a:stretch>
            <a:fillRect/>
          </a:stretch>
        </p:blipFill>
        <p:spPr/>
      </p:pic>
      <p:sp>
        <p:nvSpPr>
          <p:cNvPr id="3" name="Titel 2">
            <a:extLst>
              <a:ext uri="{FF2B5EF4-FFF2-40B4-BE49-F238E27FC236}">
                <a16:creationId xmlns:a16="http://schemas.microsoft.com/office/drawing/2014/main" id="{D80E9B4F-D36D-EEDF-26D1-F17D20783780}"/>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De (</a:t>
            </a:r>
            <a:r>
              <a:rPr lang="nl-NL" dirty="0" err="1">
                <a:latin typeface="Arial" panose="020B0604020202020204" pitchFamily="34" charset="0"/>
                <a:cs typeface="Arial" panose="020B0604020202020204" pitchFamily="34" charset="0"/>
              </a:rPr>
              <a:t>KnGG</a:t>
            </a:r>
            <a:r>
              <a:rPr lang="nl-NL" dirty="0">
                <a:latin typeface="Arial" panose="020B0604020202020204" pitchFamily="34" charset="0"/>
                <a:cs typeface="Arial" panose="020B0604020202020204" pitchFamily="34" charset="0"/>
              </a:rPr>
              <a:t>-)beleidsmedewerker</a:t>
            </a:r>
          </a:p>
        </p:txBody>
      </p:sp>
      <p:sp>
        <p:nvSpPr>
          <p:cNvPr id="4" name="Tijdelijke aanduiding voor tekst 3">
            <a:extLst>
              <a:ext uri="{FF2B5EF4-FFF2-40B4-BE49-F238E27FC236}">
                <a16:creationId xmlns:a16="http://schemas.microsoft.com/office/drawing/2014/main" id="{228E64B9-6FC0-A896-08DF-B21F96C7B535}"/>
              </a:ext>
            </a:extLst>
          </p:cNvPr>
          <p:cNvSpPr>
            <a:spLocks noGrp="1"/>
          </p:cNvSpPr>
          <p:nvPr>
            <p:ph type="body" sz="quarter" idx="14"/>
          </p:nvPr>
        </p:nvSpPr>
        <p:spPr>
          <a:xfrm>
            <a:off x="4278948" y="1172692"/>
            <a:ext cx="4664604" cy="4023360"/>
          </a:xfrm>
        </p:spPr>
        <p:txBody>
          <a:bodyPr/>
          <a:lstStyle/>
          <a:p>
            <a:pPr lvl="0">
              <a:spcBef>
                <a:spcPts val="600"/>
              </a:spcBef>
              <a:buClr>
                <a:srgbClr val="FFC943"/>
              </a:buClr>
              <a:defRPr/>
            </a:pPr>
            <a:r>
              <a:rPr kumimoji="0" lang="nl-NL" sz="1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Hoe werkt de </a:t>
            </a:r>
            <a:r>
              <a:rPr lang="nl-NL" sz="1300" dirty="0">
                <a:latin typeface="Arial" panose="020B0604020202020204" pitchFamily="34" charset="0"/>
                <a:cs typeface="Arial" panose="020B0604020202020204" pitchFamily="34" charset="0"/>
              </a:rPr>
              <a:t>de KNGG-beleidsmedewerker</a:t>
            </a:r>
            <a:r>
              <a:rPr kumimoji="0" lang="nl-NL" sz="13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endParaRPr lang="nl-NL" sz="1300" dirty="0">
              <a:latin typeface="Arial" panose="020B0604020202020204" pitchFamily="34" charset="0"/>
              <a:cs typeface="Arial" panose="020B0604020202020204" pitchFamily="34" charset="0"/>
            </a:endParaRPr>
          </a:p>
          <a:p>
            <a:pPr marL="359093" lvl="1" indent="-179546">
              <a:spcBef>
                <a:spcPts val="600"/>
              </a:spcBef>
            </a:pPr>
            <a:r>
              <a:rPr lang="nl-NL" dirty="0">
                <a:solidFill>
                  <a:prstClr val="black"/>
                </a:solidFill>
                <a:latin typeface="Arial" panose="020B0604020202020204" pitchFamily="34" charset="0"/>
                <a:cs typeface="Arial" panose="020B0604020202020204" pitchFamily="34" charset="0"/>
              </a:rPr>
              <a:t>De gemeente is </a:t>
            </a:r>
            <a:r>
              <a:rPr lang="nl-NL" b="1" dirty="0">
                <a:solidFill>
                  <a:prstClr val="black"/>
                </a:solidFill>
                <a:latin typeface="Arial" panose="020B0604020202020204" pitchFamily="34" charset="0"/>
                <a:cs typeface="Arial" panose="020B0604020202020204" pitchFamily="34" charset="0"/>
              </a:rPr>
              <a:t>partner</a:t>
            </a:r>
            <a:r>
              <a:rPr lang="nl-NL" dirty="0">
                <a:solidFill>
                  <a:prstClr val="black"/>
                </a:solidFill>
                <a:latin typeface="Arial" panose="020B0604020202020204" pitchFamily="34" charset="0"/>
                <a:cs typeface="Arial" panose="020B0604020202020204" pitchFamily="34" charset="0"/>
              </a:rPr>
              <a:t> in het proces. </a:t>
            </a:r>
          </a:p>
          <a:p>
            <a:pPr marL="359093" lvl="1" indent="-179546">
              <a:spcBef>
                <a:spcPts val="600"/>
              </a:spcBef>
            </a:pPr>
            <a:r>
              <a:rPr lang="nl-NL" dirty="0">
                <a:solidFill>
                  <a:prstClr val="black"/>
                </a:solidFill>
                <a:latin typeface="Arial" panose="020B0604020202020204" pitchFamily="34" charset="0"/>
                <a:cs typeface="Arial" panose="020B0604020202020204" pitchFamily="34" charset="0"/>
              </a:rPr>
              <a:t>De projectleider en beleidsmedewerker </a:t>
            </a:r>
            <a:r>
              <a:rPr lang="nl-NL" b="1" dirty="0">
                <a:solidFill>
                  <a:prstClr val="black"/>
                </a:solidFill>
                <a:latin typeface="Arial" panose="020B0604020202020204" pitchFamily="34" charset="0"/>
                <a:cs typeface="Arial" panose="020B0604020202020204" pitchFamily="34" charset="0"/>
              </a:rPr>
              <a:t>maken samen concrete afspraken</a:t>
            </a:r>
            <a:r>
              <a:rPr lang="nl-NL" dirty="0">
                <a:solidFill>
                  <a:prstClr val="black"/>
                </a:solidFill>
                <a:latin typeface="Arial" panose="020B0604020202020204" pitchFamily="34" charset="0"/>
                <a:cs typeface="Arial" panose="020B0604020202020204" pitchFamily="34" charset="0"/>
              </a:rPr>
              <a:t> over wie wat wanneer oppakt en vanuit welke rol. Jullie evalueren de samenwerking en voortgang regelmatig. </a:t>
            </a:r>
          </a:p>
          <a:p>
            <a:pPr marL="359093" lvl="1" indent="-179546">
              <a:spcBef>
                <a:spcPts val="600"/>
              </a:spcBef>
            </a:pPr>
            <a:r>
              <a:rPr lang="nl-NL" dirty="0">
                <a:solidFill>
                  <a:prstClr val="black"/>
                </a:solidFill>
                <a:latin typeface="Arial" panose="020B0604020202020204" pitchFamily="34" charset="0"/>
                <a:cs typeface="Arial" panose="020B0604020202020204" pitchFamily="34" charset="0"/>
              </a:rPr>
              <a:t>Beleidsmedewerker is </a:t>
            </a:r>
            <a:r>
              <a:rPr lang="nl-NL" b="1" dirty="0">
                <a:solidFill>
                  <a:prstClr val="black"/>
                </a:solidFill>
                <a:latin typeface="Arial" panose="020B0604020202020204" pitchFamily="34" charset="0"/>
                <a:cs typeface="Arial" panose="020B0604020202020204" pitchFamily="34" charset="0"/>
              </a:rPr>
              <a:t>de (strategisch) partner</a:t>
            </a:r>
            <a:r>
              <a:rPr lang="nl-NL" dirty="0">
                <a:solidFill>
                  <a:prstClr val="black"/>
                </a:solidFill>
                <a:latin typeface="Arial" panose="020B0604020202020204" pitchFamily="34" charset="0"/>
                <a:cs typeface="Arial" panose="020B0604020202020204" pitchFamily="34" charset="0"/>
              </a:rPr>
              <a:t> van de projectleider in het creëren van de benodigde randvoorwaarden voor de implementatie. </a:t>
            </a:r>
          </a:p>
          <a:p>
            <a:pPr marL="359093" lvl="1" indent="-179546">
              <a:spcBef>
                <a:spcPts val="600"/>
              </a:spcBef>
            </a:pPr>
            <a:r>
              <a:rPr lang="nl-NL" dirty="0">
                <a:solidFill>
                  <a:prstClr val="black"/>
                </a:solidFill>
                <a:latin typeface="Arial" panose="020B0604020202020204" pitchFamily="34" charset="0"/>
                <a:cs typeface="Arial" panose="020B0604020202020204" pitchFamily="34" charset="0"/>
              </a:rPr>
              <a:t>Beleidsmedewerkers hebben een blijvende rol in het creëren en in stand houden </a:t>
            </a:r>
            <a:r>
              <a:rPr lang="nl-NL" b="1" dirty="0">
                <a:solidFill>
                  <a:prstClr val="black"/>
                </a:solidFill>
                <a:latin typeface="Arial" panose="020B0604020202020204" pitchFamily="34" charset="0"/>
                <a:cs typeface="Arial" panose="020B0604020202020204" pitchFamily="34" charset="0"/>
              </a:rPr>
              <a:t>van (politiek) draagvlak</a:t>
            </a:r>
            <a:r>
              <a:rPr lang="nl-NL" dirty="0">
                <a:solidFill>
                  <a:prstClr val="black"/>
                </a:solidFill>
                <a:latin typeface="Arial" panose="020B0604020202020204" pitchFamily="34" charset="0"/>
                <a:cs typeface="Arial" panose="020B0604020202020204" pitchFamily="34" charset="0"/>
              </a:rPr>
              <a:t>, </a:t>
            </a:r>
          </a:p>
          <a:p>
            <a:pPr marL="359093" lvl="1" indent="-179546">
              <a:spcBef>
                <a:spcPts val="600"/>
              </a:spcBef>
            </a:pPr>
            <a:r>
              <a:rPr lang="nl-NL" dirty="0">
                <a:solidFill>
                  <a:prstClr val="black"/>
                </a:solidFill>
                <a:latin typeface="Arial" panose="020B0604020202020204" pitchFamily="34" charset="0"/>
                <a:cs typeface="Arial" panose="020B0604020202020204" pitchFamily="34" charset="0"/>
              </a:rPr>
              <a:t>Beleidsmedewerkers kunnen </a:t>
            </a:r>
            <a:r>
              <a:rPr lang="nl-NL" dirty="0" err="1">
                <a:solidFill>
                  <a:prstClr val="black"/>
                </a:solidFill>
                <a:latin typeface="Arial" panose="020B0604020202020204" pitchFamily="34" charset="0"/>
                <a:cs typeface="Arial" panose="020B0604020202020204" pitchFamily="34" charset="0"/>
              </a:rPr>
              <a:t>KnGG</a:t>
            </a:r>
            <a:r>
              <a:rPr lang="nl-NL" dirty="0">
                <a:solidFill>
                  <a:prstClr val="black"/>
                </a:solidFill>
                <a:latin typeface="Arial" panose="020B0604020202020204" pitchFamily="34" charset="0"/>
                <a:cs typeface="Arial" panose="020B0604020202020204" pitchFamily="34" charset="0"/>
              </a:rPr>
              <a:t> onderdeel maken van </a:t>
            </a:r>
            <a:r>
              <a:rPr lang="nl-NL" b="1" dirty="0">
                <a:solidFill>
                  <a:prstClr val="black"/>
                </a:solidFill>
                <a:latin typeface="Arial" panose="020B0604020202020204" pitchFamily="34" charset="0"/>
                <a:cs typeface="Arial" panose="020B0604020202020204" pitchFamily="34" charset="0"/>
              </a:rPr>
              <a:t>opdrachten naar netwerkpartners</a:t>
            </a:r>
            <a:r>
              <a:rPr lang="nl-NL" dirty="0">
                <a:solidFill>
                  <a:prstClr val="black"/>
                </a:solidFill>
                <a:latin typeface="Arial" panose="020B0604020202020204" pitchFamily="34" charset="0"/>
                <a:cs typeface="Arial" panose="020B0604020202020204" pitchFamily="34" charset="0"/>
              </a:rPr>
              <a:t> toe.</a:t>
            </a:r>
          </a:p>
          <a:p>
            <a:pPr marL="359093" lvl="1" indent="-179546">
              <a:spcBef>
                <a:spcPts val="600"/>
              </a:spcBef>
            </a:pPr>
            <a:r>
              <a:rPr lang="nl-NL" dirty="0">
                <a:solidFill>
                  <a:prstClr val="black"/>
                </a:solidFill>
                <a:latin typeface="Arial" panose="020B0604020202020204" pitchFamily="34" charset="0"/>
                <a:cs typeface="Arial" panose="020B0604020202020204" pitchFamily="34" charset="0"/>
              </a:rPr>
              <a:t>Beleidsmedewerkers zijn </a:t>
            </a:r>
            <a:r>
              <a:rPr lang="nl-NL" b="1" dirty="0">
                <a:solidFill>
                  <a:prstClr val="black"/>
                </a:solidFill>
                <a:latin typeface="Arial" panose="020B0604020202020204" pitchFamily="34" charset="0"/>
                <a:cs typeface="Arial" panose="020B0604020202020204" pitchFamily="34" charset="0"/>
              </a:rPr>
              <a:t>verantwoordelijk voor duurzame financiering en monitoring</a:t>
            </a:r>
            <a:r>
              <a:rPr lang="nl-NL" dirty="0">
                <a:solidFill>
                  <a:prstClr val="black"/>
                </a:solidFill>
                <a:latin typeface="Arial" panose="020B0604020202020204" pitchFamily="34" charset="0"/>
                <a:cs typeface="Arial" panose="020B0604020202020204" pitchFamily="34" charset="0"/>
              </a:rPr>
              <a:t> van de aanpak. De projectleider heeft hierin een uitvoerende rol.</a:t>
            </a:r>
          </a:p>
          <a:p>
            <a:pPr marL="359093" lvl="1" indent="-179546"/>
            <a:endParaRPr lang="nl-NL" sz="1125" dirty="0">
              <a:cs typeface="Arial"/>
            </a:endParaRPr>
          </a:p>
        </p:txBody>
      </p:sp>
    </p:spTree>
    <p:extLst>
      <p:ext uri="{BB962C8B-B14F-4D97-AF65-F5344CB8AC3E}">
        <p14:creationId xmlns:p14="http://schemas.microsoft.com/office/powerpoint/2010/main" val="217490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171E4E-535C-00BC-996E-691F17142E3A}"/>
              </a:ext>
            </a:extLst>
          </p:cNvPr>
          <p:cNvSpPr>
            <a:spLocks noGrp="1"/>
          </p:cNvSpPr>
          <p:nvPr>
            <p:ph type="title"/>
          </p:nvPr>
        </p:nvSpPr>
        <p:spPr>
          <a:xfrm>
            <a:off x="792001" y="773556"/>
            <a:ext cx="7560188" cy="468000"/>
          </a:xfrm>
        </p:spPr>
        <p:txBody>
          <a:bodyPr/>
          <a:lstStyle/>
          <a:p>
            <a:r>
              <a:rPr lang="nl-NL" dirty="0">
                <a:latin typeface="Arial" panose="020B0604020202020204" pitchFamily="34" charset="0"/>
                <a:cs typeface="Arial" panose="020B0604020202020204" pitchFamily="34" charset="0"/>
              </a:rPr>
              <a:t>Regionale samenwerking</a:t>
            </a:r>
          </a:p>
        </p:txBody>
      </p:sp>
      <p:sp>
        <p:nvSpPr>
          <p:cNvPr id="3" name="Tijdelijke aanduiding voor tekst 2">
            <a:extLst>
              <a:ext uri="{FF2B5EF4-FFF2-40B4-BE49-F238E27FC236}">
                <a16:creationId xmlns:a16="http://schemas.microsoft.com/office/drawing/2014/main" id="{5D8CD452-ED3F-F0A2-AB27-FE7F488AC38D}"/>
              </a:ext>
            </a:extLst>
          </p:cNvPr>
          <p:cNvSpPr>
            <a:spLocks noGrp="1"/>
          </p:cNvSpPr>
          <p:nvPr>
            <p:ph type="body" sz="quarter" idx="14"/>
          </p:nvPr>
        </p:nvSpPr>
        <p:spPr>
          <a:xfrm>
            <a:off x="791998" y="1247727"/>
            <a:ext cx="4358265" cy="3312000"/>
          </a:xfrm>
        </p:spPr>
        <p:txBody>
          <a:bodyPr/>
          <a:lstStyle/>
          <a:p>
            <a:pPr marL="179705" indent="-179705"/>
            <a:r>
              <a:rPr lang="nl-NL" sz="1300" dirty="0">
                <a:latin typeface="Arial" panose="020B0604020202020204" pitchFamily="34" charset="0"/>
                <a:cs typeface="Arial" panose="020B0604020202020204" pitchFamily="34" charset="0"/>
              </a:rPr>
              <a:t>Voordelen</a:t>
            </a:r>
          </a:p>
          <a:p>
            <a:pPr marL="359410" lvl="1" indent="-179705"/>
            <a:r>
              <a:rPr lang="nl-NL" dirty="0">
                <a:latin typeface="Arial" panose="020B0604020202020204" pitchFamily="34" charset="0"/>
                <a:cs typeface="Arial" panose="020B0604020202020204" pitchFamily="34" charset="0"/>
              </a:rPr>
              <a:t>Efficiëntie, slagkracht &amp; ondersteuning</a:t>
            </a:r>
          </a:p>
          <a:p>
            <a:pPr marL="359410" lvl="1" indent="-179705"/>
            <a:r>
              <a:rPr lang="nl-NL" dirty="0">
                <a:latin typeface="Arial" panose="020B0604020202020204" pitchFamily="34" charset="0"/>
                <a:cs typeface="Arial" panose="020B0604020202020204" pitchFamily="34" charset="0"/>
              </a:rPr>
              <a:t>Kosten, kennis &amp; ervaring delen</a:t>
            </a:r>
          </a:p>
          <a:p>
            <a:pPr marL="359410" lvl="1" indent="-179705"/>
            <a:r>
              <a:rPr lang="nl-NL" dirty="0">
                <a:latin typeface="Arial" panose="020B0604020202020204" pitchFamily="34" charset="0"/>
                <a:cs typeface="Arial" panose="020B0604020202020204" pitchFamily="34" charset="0"/>
              </a:rPr>
              <a:t>Samenwerkingsafspraken regionale partners zoals ziekenhuizen, huisartsengroepen, ROS, zorgverzekeraars</a:t>
            </a:r>
          </a:p>
          <a:p>
            <a:pPr marL="359410" lvl="1" indent="-179705"/>
            <a:r>
              <a:rPr lang="nl-NL" dirty="0">
                <a:latin typeface="Arial" panose="020B0604020202020204" pitchFamily="34" charset="0"/>
                <a:cs typeface="Arial" panose="020B0604020202020204" pitchFamily="34" charset="0"/>
              </a:rPr>
              <a:t>Samenwerkingsafspraken m.b.t. vergoeding vanuit zorgverzekeringswet (vanaf 2024)</a:t>
            </a:r>
          </a:p>
          <a:p>
            <a:pPr marL="359410" lvl="1" indent="-179705"/>
            <a:r>
              <a:rPr lang="nl-NL" dirty="0">
                <a:latin typeface="Arial" panose="020B0604020202020204" pitchFamily="34" charset="0"/>
                <a:cs typeface="Arial" panose="020B0604020202020204" pitchFamily="34" charset="0"/>
              </a:rPr>
              <a:t>Samen werken aan o.a. monitoring &amp; evaluatie en communicatie</a:t>
            </a:r>
          </a:p>
          <a:p>
            <a:pPr marL="359410" lvl="1" indent="-179705"/>
            <a:r>
              <a:rPr lang="nl-NL" dirty="0">
                <a:latin typeface="Arial" panose="020B0604020202020204" pitchFamily="34" charset="0"/>
                <a:cs typeface="Arial" panose="020B0604020202020204" pitchFamily="34" charset="0"/>
              </a:rPr>
              <a:t>Regionaal </a:t>
            </a:r>
            <a:r>
              <a:rPr lang="nl-NL" dirty="0" err="1">
                <a:latin typeface="Arial" panose="020B0604020202020204" pitchFamily="34" charset="0"/>
                <a:cs typeface="Arial" panose="020B0604020202020204" pitchFamily="34" charset="0"/>
              </a:rPr>
              <a:t>werknet</a:t>
            </a:r>
            <a:r>
              <a:rPr lang="nl-NL" dirty="0">
                <a:latin typeface="Arial" panose="020B0604020202020204" pitchFamily="34" charset="0"/>
                <a:cs typeface="Arial" panose="020B0604020202020204" pitchFamily="34" charset="0"/>
              </a:rPr>
              <a:t> &amp; intervisie of opleidingsmogelijkheden (CZV &amp; PL)</a:t>
            </a:r>
          </a:p>
        </p:txBody>
      </p:sp>
      <p:sp>
        <p:nvSpPr>
          <p:cNvPr id="4" name="Tijdelijke aanduiding voor tekst 3">
            <a:extLst>
              <a:ext uri="{FF2B5EF4-FFF2-40B4-BE49-F238E27FC236}">
                <a16:creationId xmlns:a16="http://schemas.microsoft.com/office/drawing/2014/main" id="{0B64AA3D-F80D-F5EC-FA01-2A17DE0AF589}"/>
              </a:ext>
            </a:extLst>
          </p:cNvPr>
          <p:cNvSpPr>
            <a:spLocks noGrp="1"/>
          </p:cNvSpPr>
          <p:nvPr>
            <p:ph type="body" sz="quarter" idx="15"/>
          </p:nvPr>
        </p:nvSpPr>
        <p:spPr>
          <a:xfrm>
            <a:off x="5150264" y="1290857"/>
            <a:ext cx="3672000" cy="3312000"/>
          </a:xfrm>
        </p:spPr>
        <p:txBody>
          <a:bodyPr/>
          <a:lstStyle/>
          <a:p>
            <a:pPr marL="179705" indent="-179705"/>
            <a:endParaRPr lang="nl-NL" dirty="0"/>
          </a:p>
          <a:p>
            <a:pPr marL="179705" indent="-179705"/>
            <a:endParaRPr lang="nl-NL" dirty="0"/>
          </a:p>
          <a:p>
            <a:pPr marL="179705" indent="-179705"/>
            <a:r>
              <a:rPr lang="nl-NL" sz="1300" dirty="0">
                <a:latin typeface="Arial" panose="020B0604020202020204" pitchFamily="34" charset="0"/>
                <a:cs typeface="Arial" panose="020B0604020202020204" pitchFamily="34" charset="0"/>
              </a:rPr>
              <a:t>Uitgangspunten</a:t>
            </a:r>
          </a:p>
          <a:p>
            <a:pPr marL="359410" lvl="1" indent="-179705"/>
            <a:r>
              <a:rPr lang="nl-NL" dirty="0">
                <a:latin typeface="Arial" panose="020B0604020202020204" pitchFamily="34" charset="0"/>
                <a:cs typeface="Arial" panose="020B0604020202020204" pitchFamily="34" charset="0"/>
              </a:rPr>
              <a:t>Combinatie van regionale coördinatie &amp; </a:t>
            </a:r>
            <a:br>
              <a:rPr lang="nl-NL"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lokale projectleiding</a:t>
            </a:r>
          </a:p>
          <a:p>
            <a:pPr marL="359410" lvl="1" indent="-179705"/>
            <a:r>
              <a:rPr lang="nl-NL" dirty="0">
                <a:latin typeface="Arial" panose="020B0604020202020204" pitchFamily="34" charset="0"/>
                <a:cs typeface="Arial" panose="020B0604020202020204" pitchFamily="34" charset="0"/>
              </a:rPr>
              <a:t>Centrale zorgverleners altijd lokaal</a:t>
            </a:r>
          </a:p>
          <a:p>
            <a:pPr marL="359410" lvl="1" indent="-179705"/>
            <a:r>
              <a:rPr lang="nl-NL" dirty="0">
                <a:latin typeface="Arial" panose="020B0604020202020204" pitchFamily="34" charset="0"/>
                <a:cs typeface="Arial" panose="020B0604020202020204" pitchFamily="34" charset="0"/>
              </a:rPr>
              <a:t>Gezamenlijk: o.a. monitoring &amp; evaluatie, communicatie</a:t>
            </a:r>
          </a:p>
          <a:p>
            <a:pPr marL="359410" lvl="1" indent="-179705"/>
            <a:endParaRPr lang="nl-NL" dirty="0"/>
          </a:p>
          <a:p>
            <a:pPr marL="359410" lvl="1" indent="-179705"/>
            <a:endParaRPr lang="nl-NL" dirty="0"/>
          </a:p>
          <a:p>
            <a:pPr marL="359410" lvl="1" indent="-179705"/>
            <a:endParaRPr lang="nl-NL" dirty="0"/>
          </a:p>
          <a:p>
            <a:pPr marL="359410" lvl="1" indent="-179705"/>
            <a:endParaRPr lang="nl-NL" dirty="0"/>
          </a:p>
          <a:p>
            <a:pPr marL="359410" lvl="1" indent="-179705"/>
            <a:endParaRPr lang="nl-NL" dirty="0"/>
          </a:p>
          <a:p>
            <a:pPr marL="359410" lvl="1" indent="-179705"/>
            <a:endParaRPr lang="nl-NL" dirty="0"/>
          </a:p>
          <a:p>
            <a:pPr marL="359410" lvl="1" indent="-179705"/>
            <a:endParaRPr lang="nl-NL" dirty="0"/>
          </a:p>
        </p:txBody>
      </p:sp>
    </p:spTree>
    <p:extLst>
      <p:ext uri="{BB962C8B-B14F-4D97-AF65-F5344CB8AC3E}">
        <p14:creationId xmlns:p14="http://schemas.microsoft.com/office/powerpoint/2010/main" val="3064834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0049E61-671A-A077-DDFE-E0CD8AD40440}"/>
              </a:ext>
            </a:extLst>
          </p:cNvPr>
          <p:cNvSpPr>
            <a:spLocks noGrp="1"/>
          </p:cNvSpPr>
          <p:nvPr>
            <p:ph type="title"/>
          </p:nvPr>
        </p:nvSpPr>
        <p:spPr/>
        <p:txBody>
          <a:bodyPr/>
          <a:lst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nl-NL" sz="2800" dirty="0">
                <a:solidFill>
                  <a:srgbClr val="FFC943"/>
                </a:solidFill>
                <a:latin typeface="Arial"/>
                <a:cs typeface="Arial"/>
              </a:rPr>
              <a:t>De regionale coördinator </a:t>
            </a:r>
            <a:r>
              <a:rPr lang="nl-NL" sz="2800" dirty="0" err="1">
                <a:solidFill>
                  <a:srgbClr val="FFC943"/>
                </a:solidFill>
                <a:latin typeface="Arial"/>
                <a:cs typeface="Arial"/>
              </a:rPr>
              <a:t>KnGG</a:t>
            </a:r>
            <a:endParaRPr lang="nl-NL" sz="2800" dirty="0">
              <a:solidFill>
                <a:srgbClr val="FFC943"/>
              </a:solidFill>
              <a:latin typeface="Arial"/>
              <a:cs typeface="Arial"/>
            </a:endParaRPr>
          </a:p>
        </p:txBody>
      </p:sp>
      <p:sp>
        <p:nvSpPr>
          <p:cNvPr id="4" name="Tijdelijke aanduiding voor tekst 3">
            <a:extLst>
              <a:ext uri="{FF2B5EF4-FFF2-40B4-BE49-F238E27FC236}">
                <a16:creationId xmlns:a16="http://schemas.microsoft.com/office/drawing/2014/main" id="{8BEF9B0D-DFC7-CB14-6F8B-9A47707527FE}"/>
              </a:ext>
            </a:extLst>
          </p:cNvPr>
          <p:cNvSpPr>
            <a:spLocks noGrp="1"/>
          </p:cNvSpPr>
          <p:nvPr>
            <p:ph type="body" sz="quarter" idx="14"/>
          </p:nvPr>
        </p:nvSpPr>
        <p:spPr>
          <a:xfrm>
            <a:off x="3879669" y="1282606"/>
            <a:ext cx="4702628" cy="3312000"/>
          </a:xfrm>
        </p:spPr>
        <p:txBody>
          <a:bodyPr anchor="ctr"/>
          <a:lst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179546" indent="-179546">
              <a:spcBef>
                <a:spcPts val="600"/>
              </a:spcBef>
            </a:pPr>
            <a:r>
              <a:rPr lang="nl-NL" sz="1300" kern="100" dirty="0">
                <a:latin typeface="Arial"/>
                <a:ea typeface="Aptos" panose="020B0004020202020204" pitchFamily="34" charset="0"/>
                <a:cs typeface="Times New Roman"/>
              </a:rPr>
              <a:t>Hoe kan de regionale coördinator werken?</a:t>
            </a:r>
          </a:p>
          <a:p>
            <a:pPr marL="359569" lvl="1" indent="-179546">
              <a:spcBef>
                <a:spcPts val="600"/>
              </a:spcBef>
            </a:pPr>
            <a:r>
              <a:rPr lang="nl-NL" sz="1150" b="1" kern="100" dirty="0">
                <a:latin typeface="Arial" panose="020B0604020202020204" pitchFamily="34" charset="0"/>
                <a:ea typeface="Aptos" panose="020B0004020202020204" pitchFamily="34" charset="0"/>
                <a:cs typeface="Arial" panose="020B0604020202020204" pitchFamily="34" charset="0"/>
              </a:rPr>
              <a:t>Regionaal plan</a:t>
            </a:r>
            <a:r>
              <a:rPr lang="nl-NL" sz="1150" kern="100" dirty="0">
                <a:latin typeface="Arial" panose="020B0604020202020204" pitchFamily="34" charset="0"/>
                <a:ea typeface="Aptos" panose="020B0004020202020204" pitchFamily="34" charset="0"/>
                <a:cs typeface="Arial" panose="020B0604020202020204" pitchFamily="34" charset="0"/>
              </a:rPr>
              <a:t> van aanpak schrijven, inclusief </a:t>
            </a:r>
            <a:r>
              <a:rPr lang="nl-NL" sz="1150" b="1" kern="100" dirty="0">
                <a:latin typeface="Arial" panose="020B0604020202020204" pitchFamily="34" charset="0"/>
                <a:ea typeface="Aptos" panose="020B0004020202020204" pitchFamily="34" charset="0"/>
                <a:cs typeface="Arial" panose="020B0604020202020204" pitchFamily="34" charset="0"/>
              </a:rPr>
              <a:t>M</a:t>
            </a:r>
            <a:r>
              <a:rPr lang="nl-NL" sz="1150" kern="100" dirty="0">
                <a:latin typeface="Arial" panose="020B0604020202020204" pitchFamily="34" charset="0"/>
                <a:ea typeface="Aptos" panose="020B0004020202020204" pitchFamily="34" charset="0"/>
                <a:cs typeface="Arial" panose="020B0604020202020204" pitchFamily="34" charset="0"/>
              </a:rPr>
              <a:t>&amp;</a:t>
            </a:r>
            <a:r>
              <a:rPr lang="nl-NL" sz="1150" b="1" kern="100" dirty="0">
                <a:latin typeface="Arial" panose="020B0604020202020204" pitchFamily="34" charset="0"/>
                <a:ea typeface="Aptos" panose="020B0004020202020204" pitchFamily="34" charset="0"/>
                <a:cs typeface="Arial" panose="020B0604020202020204" pitchFamily="34" charset="0"/>
              </a:rPr>
              <a:t>E</a:t>
            </a:r>
          </a:p>
          <a:p>
            <a:pPr marL="359569" lvl="1" indent="-179546">
              <a:spcBef>
                <a:spcPts val="600"/>
              </a:spcBef>
            </a:pPr>
            <a:r>
              <a:rPr lang="nl-NL" sz="1150" b="1" kern="100" dirty="0">
                <a:latin typeface="Arial" panose="020B0604020202020204" pitchFamily="34" charset="0"/>
                <a:ea typeface="Aptos" panose="020B0004020202020204" pitchFamily="34" charset="0"/>
                <a:cs typeface="Arial" panose="020B0604020202020204" pitchFamily="34" charset="0"/>
              </a:rPr>
              <a:t>Kennisuitwisseling </a:t>
            </a:r>
            <a:r>
              <a:rPr lang="nl-NL" sz="1150" kern="100" dirty="0">
                <a:latin typeface="Arial" panose="020B0604020202020204" pitchFamily="34" charset="0"/>
                <a:ea typeface="Aptos" panose="020B0004020202020204" pitchFamily="34" charset="0"/>
                <a:cs typeface="Arial" panose="020B0604020202020204" pitchFamily="34" charset="0"/>
              </a:rPr>
              <a:t>&amp; </a:t>
            </a:r>
            <a:r>
              <a:rPr lang="nl-NL" sz="1150" b="1" kern="100" dirty="0">
                <a:latin typeface="Arial" panose="020B0604020202020204" pitchFamily="34" charset="0"/>
                <a:ea typeface="Aptos" panose="020B0004020202020204" pitchFamily="34" charset="0"/>
                <a:cs typeface="Arial" panose="020B0604020202020204" pitchFamily="34" charset="0"/>
              </a:rPr>
              <a:t>afstemming </a:t>
            </a:r>
            <a:r>
              <a:rPr lang="nl-NL" sz="1150" kern="100" dirty="0">
                <a:latin typeface="Arial" panose="020B0604020202020204" pitchFamily="34" charset="0"/>
                <a:ea typeface="Aptos" panose="020B0004020202020204" pitchFamily="34" charset="0"/>
                <a:cs typeface="Arial" panose="020B0604020202020204" pitchFamily="34" charset="0"/>
              </a:rPr>
              <a:t>binnen de regio voor lokale projectleiders &amp; centrale zorgverleners </a:t>
            </a:r>
          </a:p>
          <a:p>
            <a:pPr marL="359569" lvl="1" indent="-179546">
              <a:spcBef>
                <a:spcPts val="600"/>
              </a:spcBef>
            </a:pPr>
            <a:r>
              <a:rPr lang="nl-NL" sz="1150" kern="100" dirty="0">
                <a:latin typeface="Arial" panose="020B0604020202020204" pitchFamily="34" charset="0"/>
                <a:ea typeface="Aptos" panose="020B0004020202020204" pitchFamily="34" charset="0"/>
                <a:cs typeface="Arial" panose="020B0604020202020204" pitchFamily="34" charset="0"/>
              </a:rPr>
              <a:t>Afstemming met </a:t>
            </a:r>
            <a:r>
              <a:rPr lang="nl-NL" sz="1150" b="1" kern="100" dirty="0">
                <a:latin typeface="Arial" panose="020B0604020202020204" pitchFamily="34" charset="0"/>
                <a:ea typeface="Aptos" panose="020B0004020202020204" pitchFamily="34" charset="0"/>
                <a:cs typeface="Arial" panose="020B0604020202020204" pitchFamily="34" charset="0"/>
              </a:rPr>
              <a:t>JOGG/Kind naar Gezonder Gewicht landelijk</a:t>
            </a:r>
          </a:p>
          <a:p>
            <a:pPr marL="359569" lvl="1" indent="-179546">
              <a:spcBef>
                <a:spcPts val="600"/>
              </a:spcBef>
            </a:pPr>
            <a:r>
              <a:rPr lang="nl-NL" sz="1150" b="1" kern="100" dirty="0">
                <a:latin typeface="Arial" panose="020B0604020202020204" pitchFamily="34" charset="0"/>
                <a:ea typeface="Aptos" panose="020B0004020202020204" pitchFamily="34" charset="0"/>
                <a:cs typeface="Arial" panose="020B0604020202020204" pitchFamily="34" charset="0"/>
              </a:rPr>
              <a:t>Inkoop </a:t>
            </a:r>
            <a:r>
              <a:rPr lang="nl-NL" sz="1150" kern="100" dirty="0">
                <a:latin typeface="Arial" panose="020B0604020202020204" pitchFamily="34" charset="0"/>
                <a:ea typeface="Aptos" panose="020B0004020202020204" pitchFamily="34" charset="0"/>
                <a:cs typeface="Arial" panose="020B0604020202020204" pitchFamily="34" charset="0"/>
              </a:rPr>
              <a:t>en </a:t>
            </a:r>
            <a:r>
              <a:rPr lang="nl-NL" sz="1150" b="1" kern="100" dirty="0">
                <a:latin typeface="Arial" panose="020B0604020202020204" pitchFamily="34" charset="0"/>
                <a:ea typeface="Aptos" panose="020B0004020202020204" pitchFamily="34" charset="0"/>
                <a:cs typeface="Arial" panose="020B0604020202020204" pitchFamily="34" charset="0"/>
              </a:rPr>
              <a:t>samenwerkingsafspraken </a:t>
            </a:r>
            <a:r>
              <a:rPr lang="nl-NL" sz="1150" kern="100" dirty="0">
                <a:latin typeface="Arial" panose="020B0604020202020204" pitchFamily="34" charset="0"/>
                <a:ea typeface="Aptos" panose="020B0004020202020204" pitchFamily="34" charset="0"/>
                <a:cs typeface="Arial" panose="020B0604020202020204" pitchFamily="34" charset="0"/>
              </a:rPr>
              <a:t>coördineren tussen gemeenten en zorgverzekeraar</a:t>
            </a:r>
          </a:p>
          <a:p>
            <a:pPr marL="359569" lvl="1" indent="-179546">
              <a:spcBef>
                <a:spcPts val="600"/>
              </a:spcBef>
            </a:pPr>
            <a:r>
              <a:rPr lang="nl-NL" sz="1150" kern="100" dirty="0">
                <a:latin typeface="Arial" panose="020B0604020202020204" pitchFamily="34" charset="0"/>
                <a:ea typeface="Aptos" panose="020B0004020202020204" pitchFamily="34" charset="0"/>
                <a:cs typeface="Arial" panose="020B0604020202020204" pitchFamily="34" charset="0"/>
              </a:rPr>
              <a:t>Afstemming met </a:t>
            </a:r>
            <a:r>
              <a:rPr lang="nl-NL" sz="1150" b="1" kern="100" dirty="0">
                <a:latin typeface="Arial" panose="020B0604020202020204" pitchFamily="34" charset="0"/>
                <a:ea typeface="Aptos" panose="020B0004020202020204" pitchFamily="34" charset="0"/>
                <a:cs typeface="Arial" panose="020B0604020202020204" pitchFamily="34" charset="0"/>
              </a:rPr>
              <a:t>regionale netwerkpartners, </a:t>
            </a:r>
            <a:r>
              <a:rPr lang="nl-NL" sz="1150" kern="100" dirty="0">
                <a:latin typeface="Arial" panose="020B0604020202020204" pitchFamily="34" charset="0"/>
                <a:ea typeface="Aptos" panose="020B0004020202020204" pitchFamily="34" charset="0"/>
                <a:cs typeface="Arial" panose="020B0604020202020204" pitchFamily="34" charset="0"/>
              </a:rPr>
              <a:t>denk aan ziekenhuizen en huisartsengroepen </a:t>
            </a:r>
          </a:p>
          <a:p>
            <a:pPr marL="359569" lvl="1" indent="-179546">
              <a:spcBef>
                <a:spcPts val="600"/>
              </a:spcBef>
            </a:pPr>
            <a:r>
              <a:rPr lang="nl-NL" sz="1150" kern="100" dirty="0">
                <a:latin typeface="Arial" panose="020B0604020202020204" pitchFamily="34" charset="0"/>
                <a:ea typeface="Aptos" panose="020B0004020202020204" pitchFamily="34" charset="0"/>
                <a:cs typeface="Arial" panose="020B0604020202020204" pitchFamily="34" charset="0"/>
              </a:rPr>
              <a:t>Afstemming met </a:t>
            </a:r>
            <a:r>
              <a:rPr lang="nl-NL" sz="1150" b="1" kern="100" dirty="0">
                <a:latin typeface="Arial" panose="020B0604020202020204" pitchFamily="34" charset="0"/>
                <a:ea typeface="Aptos" panose="020B0004020202020204" pitchFamily="34" charset="0"/>
                <a:cs typeface="Arial" panose="020B0604020202020204" pitchFamily="34" charset="0"/>
              </a:rPr>
              <a:t>andere ketenaanpakken</a:t>
            </a:r>
            <a:r>
              <a:rPr lang="nl-NL" sz="1150" kern="100" dirty="0">
                <a:latin typeface="Arial" panose="020B0604020202020204" pitchFamily="34" charset="0"/>
                <a:ea typeface="Aptos" panose="020B0004020202020204" pitchFamily="34" charset="0"/>
                <a:cs typeface="Arial" panose="020B0604020202020204" pitchFamily="34" charset="0"/>
              </a:rPr>
              <a:t> &amp; JOGG-regiocoördinator</a:t>
            </a:r>
            <a:endParaRPr lang="nl-NL" sz="1150" dirty="0">
              <a:latin typeface="Arial" panose="020B0604020202020204" pitchFamily="34" charset="0"/>
              <a:cs typeface="Arial" panose="020B0604020202020204" pitchFamily="34" charset="0"/>
            </a:endParaRPr>
          </a:p>
          <a:p>
            <a:pPr marL="179546" indent="-179546"/>
            <a:endParaRPr lang="nl-NL" sz="1100" b="0" kern="100" dirty="0">
              <a:ea typeface="Aptos" panose="020B0004020202020204" pitchFamily="34" charset="0"/>
              <a:cs typeface="Times New Roman" panose="02020603050405020304" pitchFamily="18" charset="0"/>
            </a:endParaRPr>
          </a:p>
        </p:txBody>
      </p:sp>
      <p:pic>
        <p:nvPicPr>
          <p:cNvPr id="8" name="Tijdelijke aanduiding voor afbeelding 5">
            <a:extLst>
              <a:ext uri="{FF2B5EF4-FFF2-40B4-BE49-F238E27FC236}">
                <a16:creationId xmlns:a16="http://schemas.microsoft.com/office/drawing/2014/main" id="{E718D904-1840-4CDE-EFD5-FF3097AFD937}"/>
              </a:ext>
            </a:extLst>
          </p:cNvPr>
          <p:cNvPicPr>
            <a:picLocks noGrp="1" noChangeAspect="1"/>
          </p:cNvPicPr>
          <p:nvPr>
            <p:ph type="pic" idx="13"/>
          </p:nvPr>
        </p:nvPicPr>
        <p:blipFill>
          <a:blip r:embed="rId3"/>
          <a:srcRect t="24" b="24"/>
          <a:stretch>
            <a:fillRect/>
          </a:stretch>
        </p:blipFill>
        <p:spPr>
          <a:xfrm>
            <a:off x="0" y="1255502"/>
            <a:ext cx="3312000" cy="3311999"/>
          </a:xfrm>
        </p:spPr>
      </p:pic>
      <p:sp>
        <p:nvSpPr>
          <p:cNvPr id="9" name="Rechthoek 8">
            <a:extLst>
              <a:ext uri="{FF2B5EF4-FFF2-40B4-BE49-F238E27FC236}">
                <a16:creationId xmlns:a16="http://schemas.microsoft.com/office/drawing/2014/main" id="{B5393ACB-372B-4F2C-F00B-06BF8C4B83B0}"/>
              </a:ext>
            </a:extLst>
          </p:cNvPr>
          <p:cNvSpPr/>
          <p:nvPr/>
        </p:nvSpPr>
        <p:spPr>
          <a:xfrm>
            <a:off x="305824" y="1144589"/>
            <a:ext cx="1411311" cy="3201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nl-NL"/>
          </a:p>
        </p:txBody>
      </p:sp>
    </p:spTree>
    <p:extLst>
      <p:ext uri="{BB962C8B-B14F-4D97-AF65-F5344CB8AC3E}">
        <p14:creationId xmlns:p14="http://schemas.microsoft.com/office/powerpoint/2010/main" val="3966440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B6B17F-0B6B-C9D8-2FCF-D6C89EFBEB72}"/>
              </a:ext>
            </a:extLst>
          </p:cNvPr>
          <p:cNvSpPr>
            <a:spLocks noGrp="1"/>
          </p:cNvSpPr>
          <p:nvPr>
            <p:ph type="title"/>
          </p:nvPr>
        </p:nvSpPr>
        <p:spPr/>
        <p:txBody>
          <a:bodyPr/>
          <a:lstStyle/>
          <a:p>
            <a:r>
              <a:rPr lang="nl-NL" dirty="0"/>
              <a:t>Aanleiding</a:t>
            </a:r>
          </a:p>
        </p:txBody>
      </p:sp>
    </p:spTree>
    <p:extLst>
      <p:ext uri="{BB962C8B-B14F-4D97-AF65-F5344CB8AC3E}">
        <p14:creationId xmlns:p14="http://schemas.microsoft.com/office/powerpoint/2010/main" val="323041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C7CF65-C2F1-74B5-ACAF-8A06880CFCBF}"/>
              </a:ext>
            </a:extLst>
          </p:cNvPr>
          <p:cNvSpPr>
            <a:spLocks noGrp="1"/>
          </p:cNvSpPr>
          <p:nvPr>
            <p:ph type="title"/>
          </p:nvPr>
        </p:nvSpPr>
        <p:spPr/>
        <p:txBody>
          <a:bodyPr/>
          <a:lstStyle/>
          <a:p>
            <a:r>
              <a:rPr lang="nl-NL" dirty="0"/>
              <a:t>Kosten en </a:t>
            </a:r>
            <a:br>
              <a:rPr lang="nl-NL" dirty="0"/>
            </a:br>
            <a:r>
              <a:rPr lang="nl-NL" dirty="0"/>
              <a:t>financiering</a:t>
            </a:r>
          </a:p>
        </p:txBody>
      </p:sp>
    </p:spTree>
    <p:extLst>
      <p:ext uri="{BB962C8B-B14F-4D97-AF65-F5344CB8AC3E}">
        <p14:creationId xmlns:p14="http://schemas.microsoft.com/office/powerpoint/2010/main" val="3301368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5555B76D-A760-54B1-07F0-FDADC95D2833}"/>
              </a:ext>
            </a:extLst>
          </p:cNvPr>
          <p:cNvPicPr>
            <a:picLocks noGrp="1" noChangeAspect="1"/>
          </p:cNvPicPr>
          <p:nvPr>
            <p:ph type="pic" idx="13"/>
          </p:nvPr>
        </p:nvPicPr>
        <p:blipFill>
          <a:blip r:embed="rId3"/>
          <a:srcRect t="24" b="24"/>
          <a:stretch>
            <a:fillRect/>
          </a:stretch>
        </p:blipFill>
        <p:spPr/>
      </p:pic>
      <p:sp>
        <p:nvSpPr>
          <p:cNvPr id="3" name="Titel 2">
            <a:extLst>
              <a:ext uri="{FF2B5EF4-FFF2-40B4-BE49-F238E27FC236}">
                <a16:creationId xmlns:a16="http://schemas.microsoft.com/office/drawing/2014/main" id="{33429685-BF04-7932-4EB4-B65418F8E809}"/>
              </a:ext>
            </a:extLst>
          </p:cNvPr>
          <p:cNvSpPr>
            <a:spLocks noGrp="1"/>
          </p:cNvSpPr>
          <p:nvPr>
            <p:ph type="title"/>
          </p:nvPr>
        </p:nvSpPr>
        <p:spPr/>
        <p:txBody>
          <a:bodyPr/>
          <a:lstStyle/>
          <a:p>
            <a:r>
              <a:rPr lang="nl-NL" dirty="0"/>
              <a:t>Kosten van de aanpak</a:t>
            </a:r>
          </a:p>
        </p:txBody>
      </p:sp>
      <p:sp>
        <p:nvSpPr>
          <p:cNvPr id="4" name="Tijdelijke aanduiding voor tekst 3">
            <a:extLst>
              <a:ext uri="{FF2B5EF4-FFF2-40B4-BE49-F238E27FC236}">
                <a16:creationId xmlns:a16="http://schemas.microsoft.com/office/drawing/2014/main" id="{CC8357C6-59C2-EC6B-68C1-EFCB2214EB34}"/>
              </a:ext>
            </a:extLst>
          </p:cNvPr>
          <p:cNvSpPr>
            <a:spLocks noGrp="1"/>
          </p:cNvSpPr>
          <p:nvPr>
            <p:ph type="body" sz="quarter" idx="14"/>
          </p:nvPr>
        </p:nvSpPr>
        <p:spPr>
          <a:xfrm>
            <a:off x="792001" y="1015194"/>
            <a:ext cx="3672000" cy="3312000"/>
          </a:xfrm>
        </p:spPr>
        <p:txBody>
          <a:bodyPr/>
          <a:lstStyle/>
          <a:p>
            <a:r>
              <a:rPr lang="nl-NL" sz="1300" dirty="0"/>
              <a:t>Incidenteel</a:t>
            </a:r>
            <a:r>
              <a:rPr lang="nl-NL" dirty="0"/>
              <a:t> — </a:t>
            </a:r>
            <a:r>
              <a:rPr lang="nl-NL" sz="1300" b="0" i="1" dirty="0"/>
              <a:t>opstarten</a:t>
            </a:r>
          </a:p>
          <a:p>
            <a:pPr lvl="1"/>
            <a:r>
              <a:rPr lang="nl-NL" dirty="0"/>
              <a:t>Projectleider</a:t>
            </a:r>
          </a:p>
          <a:p>
            <a:pPr lvl="1"/>
            <a:r>
              <a:rPr lang="nl-NL" dirty="0"/>
              <a:t>Projectorganisatie: bijeenkomsten/werkgroepen/overleggen</a:t>
            </a:r>
          </a:p>
          <a:p>
            <a:pPr lvl="1"/>
            <a:r>
              <a:rPr lang="nl-NL" dirty="0"/>
              <a:t>Netwerk opbouwen </a:t>
            </a:r>
          </a:p>
          <a:p>
            <a:pPr lvl="1"/>
            <a:r>
              <a:rPr lang="nl-NL" dirty="0"/>
              <a:t>Trainingen </a:t>
            </a:r>
          </a:p>
          <a:p>
            <a:pPr lvl="1"/>
            <a:r>
              <a:rPr lang="nl-NL" dirty="0"/>
              <a:t>M&amp;E: Plan van aanpak</a:t>
            </a:r>
          </a:p>
          <a:p>
            <a:pPr lvl="1"/>
            <a:r>
              <a:rPr lang="nl-NL" dirty="0"/>
              <a:t>Opleiding centrale zorgverlener</a:t>
            </a:r>
          </a:p>
          <a:p>
            <a:pPr lvl="1"/>
            <a:r>
              <a:rPr lang="nl-NL" dirty="0"/>
              <a:t>Communicatie en materiaal </a:t>
            </a:r>
          </a:p>
        </p:txBody>
      </p:sp>
    </p:spTree>
    <p:extLst>
      <p:ext uri="{BB962C8B-B14F-4D97-AF65-F5344CB8AC3E}">
        <p14:creationId xmlns:p14="http://schemas.microsoft.com/office/powerpoint/2010/main" val="1256086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01ECCBD2-9D2F-0215-9357-362C5D8155BA}"/>
              </a:ext>
            </a:extLst>
          </p:cNvPr>
          <p:cNvPicPr>
            <a:picLocks noGrp="1" noChangeAspect="1"/>
          </p:cNvPicPr>
          <p:nvPr>
            <p:ph type="pic" idx="13"/>
          </p:nvPr>
        </p:nvPicPr>
        <p:blipFill>
          <a:blip r:embed="rId3"/>
          <a:srcRect t="24" b="24"/>
          <a:stretch>
            <a:fillRect/>
          </a:stretch>
        </p:blipFill>
        <p:spPr/>
      </p:pic>
      <p:sp>
        <p:nvSpPr>
          <p:cNvPr id="3" name="Titel 2">
            <a:extLst>
              <a:ext uri="{FF2B5EF4-FFF2-40B4-BE49-F238E27FC236}">
                <a16:creationId xmlns:a16="http://schemas.microsoft.com/office/drawing/2014/main" id="{E1B2E6B4-5191-3E75-9B41-08E148C6B019}"/>
              </a:ext>
            </a:extLst>
          </p:cNvPr>
          <p:cNvSpPr>
            <a:spLocks noGrp="1"/>
          </p:cNvSpPr>
          <p:nvPr>
            <p:ph type="title"/>
          </p:nvPr>
        </p:nvSpPr>
        <p:spPr/>
        <p:txBody>
          <a:bodyPr/>
          <a:lstStyle/>
          <a:p>
            <a:r>
              <a:rPr lang="nl-NL" dirty="0"/>
              <a:t>Kosten van de aanpak</a:t>
            </a:r>
          </a:p>
        </p:txBody>
      </p:sp>
      <p:sp>
        <p:nvSpPr>
          <p:cNvPr id="4" name="Tijdelijke aanduiding voor tekst 3">
            <a:extLst>
              <a:ext uri="{FF2B5EF4-FFF2-40B4-BE49-F238E27FC236}">
                <a16:creationId xmlns:a16="http://schemas.microsoft.com/office/drawing/2014/main" id="{5DFA99F8-B730-359E-193E-E92BF48A7A10}"/>
              </a:ext>
            </a:extLst>
          </p:cNvPr>
          <p:cNvSpPr>
            <a:spLocks noGrp="1"/>
          </p:cNvSpPr>
          <p:nvPr>
            <p:ph type="body" sz="quarter" idx="14"/>
          </p:nvPr>
        </p:nvSpPr>
        <p:spPr/>
        <p:txBody>
          <a:bodyPr/>
          <a:lstStyle/>
          <a:p>
            <a:pPr marL="179705" indent="-179705"/>
            <a:r>
              <a:rPr lang="nl-NL" sz="1300" dirty="0"/>
              <a:t>Structureel</a:t>
            </a:r>
            <a:r>
              <a:rPr lang="nl-NL" dirty="0"/>
              <a:t> — </a:t>
            </a:r>
            <a:r>
              <a:rPr lang="nl-NL" sz="1300" b="0" i="1" dirty="0"/>
              <a:t>altijd nodig</a:t>
            </a:r>
            <a:endParaRPr lang="nl-NL" sz="1300" dirty="0"/>
          </a:p>
          <a:p>
            <a:pPr marL="359410" lvl="1" indent="-179705"/>
            <a:r>
              <a:rPr lang="nl-NL" dirty="0"/>
              <a:t>Projectleider/Netwerkregisseur</a:t>
            </a:r>
            <a:endParaRPr lang="nl-NL" dirty="0">
              <a:cs typeface="Arial" panose="020B0604020202020204"/>
            </a:endParaRPr>
          </a:p>
          <a:p>
            <a:pPr marL="359410" lvl="1" indent="-179705"/>
            <a:r>
              <a:rPr lang="nl-NL" dirty="0"/>
              <a:t>Projectorganisatie: </a:t>
            </a:r>
            <a:endParaRPr lang="nl-NL" dirty="0">
              <a:cs typeface="Arial" panose="020B0604020202020204"/>
            </a:endParaRPr>
          </a:p>
          <a:p>
            <a:pPr marL="179705" lvl="1" indent="0">
              <a:buNone/>
            </a:pPr>
            <a:r>
              <a:rPr lang="nl-NL" dirty="0"/>
              <a:t>    bijeenkomsten/werkgroepen/overleggen</a:t>
            </a:r>
            <a:endParaRPr lang="nl-NL" dirty="0">
              <a:cs typeface="Arial" panose="020B0604020202020204"/>
            </a:endParaRPr>
          </a:p>
          <a:p>
            <a:pPr marL="359410" lvl="1" indent="-179705"/>
            <a:r>
              <a:rPr lang="nl-NL" dirty="0"/>
              <a:t>Monitoring en evaluatie: uitvoer</a:t>
            </a:r>
            <a:endParaRPr lang="nl-NL" dirty="0">
              <a:cs typeface="Arial" panose="020B0604020202020204"/>
            </a:endParaRPr>
          </a:p>
          <a:p>
            <a:pPr marL="359410" lvl="1" indent="-179705"/>
            <a:r>
              <a:rPr lang="nl-NL" dirty="0"/>
              <a:t>Opleiding centrale zorgverlener</a:t>
            </a:r>
            <a:endParaRPr lang="nl-NL" dirty="0">
              <a:cs typeface="Arial" panose="020B0604020202020204"/>
            </a:endParaRPr>
          </a:p>
          <a:p>
            <a:pPr marL="359410" lvl="1" indent="-179705"/>
            <a:r>
              <a:rPr lang="nl-NL" dirty="0"/>
              <a:t>Communicatie en materiaal</a:t>
            </a:r>
            <a:endParaRPr lang="nl-NL" dirty="0">
              <a:cs typeface="Arial" panose="020B0604020202020204"/>
            </a:endParaRPr>
          </a:p>
          <a:p>
            <a:pPr marL="359410" lvl="1" indent="-179705"/>
            <a:r>
              <a:rPr lang="nl-NL" dirty="0"/>
              <a:t>Uitvoer </a:t>
            </a:r>
            <a:r>
              <a:rPr lang="nl-NL" dirty="0" err="1"/>
              <a:t>KnGG</a:t>
            </a:r>
            <a:endParaRPr lang="nl-NL" dirty="0">
              <a:cs typeface="Arial" panose="020B0604020202020204"/>
            </a:endParaRPr>
          </a:p>
          <a:p>
            <a:pPr marL="539750" lvl="3" indent="-179705"/>
            <a:r>
              <a:rPr lang="nl-NL" dirty="0"/>
              <a:t>Uren centrale zorgverlener</a:t>
            </a:r>
            <a:endParaRPr lang="nl-NL" dirty="0">
              <a:cs typeface="Arial" panose="020B0604020202020204"/>
            </a:endParaRPr>
          </a:p>
          <a:p>
            <a:pPr marL="539750" lvl="3" indent="-179705"/>
            <a:r>
              <a:rPr lang="nl-NL" dirty="0"/>
              <a:t>Gecombineerde leefstijlinterventie (GLI)</a:t>
            </a:r>
            <a:endParaRPr lang="nl-NL" dirty="0">
              <a:cs typeface="Arial" panose="020B0604020202020204"/>
            </a:endParaRPr>
          </a:p>
          <a:p>
            <a:pPr marL="359410" lvl="1" indent="-179705"/>
            <a:r>
              <a:rPr lang="nl-NL" dirty="0"/>
              <a:t>Aanbod sociaal domein</a:t>
            </a:r>
            <a:endParaRPr lang="nl-NL" dirty="0">
              <a:cs typeface="Arial" panose="020B0604020202020204"/>
            </a:endParaRPr>
          </a:p>
        </p:txBody>
      </p:sp>
    </p:spTree>
    <p:extLst>
      <p:ext uri="{BB962C8B-B14F-4D97-AF65-F5344CB8AC3E}">
        <p14:creationId xmlns:p14="http://schemas.microsoft.com/office/powerpoint/2010/main" val="2693021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a:extLst>
              <a:ext uri="{FF2B5EF4-FFF2-40B4-BE49-F238E27FC236}">
                <a16:creationId xmlns:a16="http://schemas.microsoft.com/office/drawing/2014/main" id="{23CD517B-CC3D-9D64-1E78-E7FBCF2D6281}"/>
              </a:ext>
            </a:extLst>
          </p:cNvPr>
          <p:cNvPicPr>
            <a:picLocks noGrp="1" noChangeAspect="1"/>
          </p:cNvPicPr>
          <p:nvPr>
            <p:ph type="pic" idx="13"/>
          </p:nvPr>
        </p:nvPicPr>
        <p:blipFill rotWithShape="1">
          <a:blip r:embed="rId3"/>
          <a:srcRect l="-9930" t="-20094" r="-10372" b="-16857"/>
          <a:stretch/>
        </p:blipFill>
        <p:spPr>
          <a:xfrm>
            <a:off x="4788000" y="216000"/>
            <a:ext cx="4140000" cy="4712400"/>
          </a:xfrm>
        </p:spPr>
      </p:pic>
      <p:sp>
        <p:nvSpPr>
          <p:cNvPr id="5" name="Titel 4">
            <a:extLst>
              <a:ext uri="{FF2B5EF4-FFF2-40B4-BE49-F238E27FC236}">
                <a16:creationId xmlns:a16="http://schemas.microsoft.com/office/drawing/2014/main" id="{49089DCC-94BC-41E3-E21C-E40B6B3FB4C6}"/>
              </a:ext>
            </a:extLst>
          </p:cNvPr>
          <p:cNvSpPr>
            <a:spLocks noGrp="1"/>
          </p:cNvSpPr>
          <p:nvPr>
            <p:ph type="title"/>
          </p:nvPr>
        </p:nvSpPr>
        <p:spPr>
          <a:xfrm>
            <a:off x="400114" y="589063"/>
            <a:ext cx="4387885" cy="468000"/>
          </a:xfrm>
        </p:spPr>
        <p:txBody>
          <a:bodyPr/>
          <a:lstStyle/>
          <a:p>
            <a:r>
              <a:rPr lang="nl-NL" dirty="0"/>
              <a:t>Financieringsbronnen</a:t>
            </a:r>
            <a:br>
              <a:rPr lang="nl-NL" dirty="0"/>
            </a:br>
            <a:r>
              <a:rPr lang="nl-NL" dirty="0"/>
              <a:t>van de aanpak</a:t>
            </a:r>
          </a:p>
        </p:txBody>
      </p:sp>
      <p:sp>
        <p:nvSpPr>
          <p:cNvPr id="7" name="Tijdelijke aanduiding voor tekst 6">
            <a:extLst>
              <a:ext uri="{FF2B5EF4-FFF2-40B4-BE49-F238E27FC236}">
                <a16:creationId xmlns:a16="http://schemas.microsoft.com/office/drawing/2014/main" id="{F71269F2-730F-1424-D3A1-B3A1F5256E7E}"/>
              </a:ext>
            </a:extLst>
          </p:cNvPr>
          <p:cNvSpPr>
            <a:spLocks noGrp="1"/>
          </p:cNvSpPr>
          <p:nvPr>
            <p:ph type="body" sz="quarter" idx="14"/>
          </p:nvPr>
        </p:nvSpPr>
        <p:spPr>
          <a:xfrm>
            <a:off x="792001" y="1645920"/>
            <a:ext cx="3672000" cy="3083326"/>
          </a:xfrm>
        </p:spPr>
        <p:txBody>
          <a:bodyPr/>
          <a:lstStyle/>
          <a:p>
            <a:pPr marL="0" indent="0">
              <a:buNone/>
            </a:pPr>
            <a:r>
              <a:rPr lang="nl-NL" sz="1300" b="0" dirty="0"/>
              <a:t>Kind naar Gezonder Gewicht vraagt om een </a:t>
            </a:r>
            <a:r>
              <a:rPr lang="nl-NL" sz="1300" dirty="0"/>
              <a:t>domein overstijgende financiering</a:t>
            </a:r>
            <a:r>
              <a:rPr lang="nl-NL" sz="1300" b="0" dirty="0"/>
              <a:t>. Een deel van de kosten wordt uit </a:t>
            </a:r>
            <a:r>
              <a:rPr lang="nl-NL" sz="1300" dirty="0"/>
              <a:t>het sociaal domein van gemeenten</a:t>
            </a:r>
            <a:r>
              <a:rPr lang="nl-NL" sz="1300" b="0" dirty="0"/>
              <a:t> betaald, en een deel van de aanpak kan vanuit de </a:t>
            </a:r>
            <a:r>
              <a:rPr lang="nl-NL" sz="1300" dirty="0"/>
              <a:t>basisverzekering</a:t>
            </a:r>
            <a:r>
              <a:rPr lang="nl-NL" sz="1300" b="0" dirty="0"/>
              <a:t> bekostigd worden.</a:t>
            </a:r>
          </a:p>
          <a:p>
            <a:pPr marL="0" indent="0">
              <a:buNone/>
            </a:pPr>
            <a:r>
              <a:rPr lang="nl-NL" sz="1300" b="0" dirty="0"/>
              <a:t> </a:t>
            </a:r>
          </a:p>
          <a:p>
            <a:pPr marL="0" indent="0">
              <a:buNone/>
            </a:pPr>
            <a:r>
              <a:rPr lang="nl-NL" sz="1300" b="0" dirty="0"/>
              <a:t>Mogelijkheden hiervoor zijn:</a:t>
            </a:r>
          </a:p>
          <a:p>
            <a:pPr marL="179705" indent="-179705"/>
            <a:r>
              <a:rPr lang="nl-NL" sz="1300" b="0" dirty="0"/>
              <a:t>Incidentele middelen zoals GALA, IZA en AZWA</a:t>
            </a:r>
          </a:p>
          <a:p>
            <a:pPr marL="179705" indent="-179705"/>
            <a:r>
              <a:rPr lang="nl-NL" sz="1300" b="0" dirty="0"/>
              <a:t>Structurele middelen zoals plustaken/lokale accenttaken (GGD/JGZ)</a:t>
            </a:r>
          </a:p>
        </p:txBody>
      </p:sp>
    </p:spTree>
    <p:extLst>
      <p:ext uri="{BB962C8B-B14F-4D97-AF65-F5344CB8AC3E}">
        <p14:creationId xmlns:p14="http://schemas.microsoft.com/office/powerpoint/2010/main" val="3317960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4D6ED-D2FE-CA41-97D6-CA8153D6229F}"/>
              </a:ext>
            </a:extLst>
          </p:cNvPr>
          <p:cNvSpPr>
            <a:spLocks noGrp="1"/>
          </p:cNvSpPr>
          <p:nvPr>
            <p:ph type="title"/>
          </p:nvPr>
        </p:nvSpPr>
        <p:spPr/>
        <p:txBody>
          <a:bodyPr/>
          <a:lstStyle/>
          <a:p>
            <a:r>
              <a:rPr lang="nl-NL" dirty="0"/>
              <a:t>Kosten van de aanpak per categorie</a:t>
            </a:r>
          </a:p>
        </p:txBody>
      </p:sp>
      <p:graphicFrame>
        <p:nvGraphicFramePr>
          <p:cNvPr id="5" name="Tijdelijke aanduiding voor tabel 4">
            <a:extLst>
              <a:ext uri="{FF2B5EF4-FFF2-40B4-BE49-F238E27FC236}">
                <a16:creationId xmlns:a16="http://schemas.microsoft.com/office/drawing/2014/main" id="{81C4F7CC-B495-D862-A1CC-62C1C6E2FA8C}"/>
              </a:ext>
            </a:extLst>
          </p:cNvPr>
          <p:cNvGraphicFramePr>
            <a:graphicFrameLocks noGrp="1"/>
          </p:cNvGraphicFramePr>
          <p:nvPr>
            <p:ph type="tbl" sz="quarter" idx="13"/>
          </p:nvPr>
        </p:nvGraphicFramePr>
        <p:xfrm>
          <a:off x="792163" y="1295400"/>
          <a:ext cx="7559673" cy="3030220"/>
        </p:xfrm>
        <a:graphic>
          <a:graphicData uri="http://schemas.openxmlformats.org/drawingml/2006/table">
            <a:tbl>
              <a:tblPr firstRow="1" bandRow="1">
                <a:tableStyleId>{F2DE63D5-997A-4646-A377-4702673A728D}</a:tableStyleId>
              </a:tblPr>
              <a:tblGrid>
                <a:gridCol w="2519891">
                  <a:extLst>
                    <a:ext uri="{9D8B030D-6E8A-4147-A177-3AD203B41FA5}">
                      <a16:colId xmlns:a16="http://schemas.microsoft.com/office/drawing/2014/main" val="2851514605"/>
                    </a:ext>
                  </a:extLst>
                </a:gridCol>
                <a:gridCol w="2519891">
                  <a:extLst>
                    <a:ext uri="{9D8B030D-6E8A-4147-A177-3AD203B41FA5}">
                      <a16:colId xmlns:a16="http://schemas.microsoft.com/office/drawing/2014/main" val="1906757945"/>
                    </a:ext>
                  </a:extLst>
                </a:gridCol>
                <a:gridCol w="2519891">
                  <a:extLst>
                    <a:ext uri="{9D8B030D-6E8A-4147-A177-3AD203B41FA5}">
                      <a16:colId xmlns:a16="http://schemas.microsoft.com/office/drawing/2014/main" val="747235972"/>
                    </a:ext>
                  </a:extLst>
                </a:gridCol>
              </a:tblGrid>
              <a:tr h="370840">
                <a:tc>
                  <a:txBody>
                    <a:bodyPr/>
                    <a:lstStyle/>
                    <a:p>
                      <a:r>
                        <a:rPr lang="nl-NL" sz="1200">
                          <a:solidFill>
                            <a:schemeClr val="tx1"/>
                          </a:solidFill>
                        </a:rPr>
                        <a:t>Implementatie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200">
                          <a:solidFill>
                            <a:schemeClr val="tx1"/>
                          </a:solidFill>
                        </a:rPr>
                        <a:t>Uitvoer professionals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200">
                          <a:solidFill>
                            <a:schemeClr val="tx1"/>
                          </a:solidFill>
                        </a:rPr>
                        <a:t>Aanbod sociaal domein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5629927"/>
                  </a:ext>
                </a:extLst>
              </a:tr>
              <a:tr h="370840">
                <a:tc>
                  <a:txBody>
                    <a:bodyPr/>
                    <a:lstStyle/>
                    <a:p>
                      <a:r>
                        <a:rPr lang="nl-NL" sz="850" b="1" dirty="0"/>
                        <a:t>Projectleider/netwerkregisseur</a:t>
                      </a:r>
                    </a:p>
                    <a:p>
                      <a:pPr marL="171450" indent="-171450">
                        <a:buFont typeface="Arial" panose="020B0604020202020204" pitchFamily="34" charset="0"/>
                        <a:buChar char="•"/>
                      </a:pPr>
                      <a:r>
                        <a:rPr lang="nl-NL" sz="850" dirty="0"/>
                        <a:t>Projectorganisatie: bijeenkomsten netwerk/</a:t>
                      </a:r>
                    </a:p>
                    <a:p>
                      <a:pPr marL="171450" indent="-171450">
                        <a:buFont typeface="Arial" panose="020B0604020202020204" pitchFamily="34" charset="0"/>
                        <a:buChar char="•"/>
                      </a:pPr>
                      <a:r>
                        <a:rPr lang="nl-NL" sz="850" dirty="0"/>
                        <a:t>werkgroepen/overleggen</a:t>
                      </a:r>
                    </a:p>
                    <a:p>
                      <a:pPr marL="171450" indent="-171450">
                        <a:buFont typeface="Arial" panose="020B0604020202020204" pitchFamily="34" charset="0"/>
                        <a:buChar char="•"/>
                      </a:pPr>
                      <a:r>
                        <a:rPr lang="nl-NL" sz="850" dirty="0"/>
                        <a:t>Netwerkopbouw</a:t>
                      </a:r>
                    </a:p>
                    <a:p>
                      <a:pPr marL="171450" indent="-171450">
                        <a:buFont typeface="Arial" panose="020B0604020202020204" pitchFamily="34" charset="0"/>
                        <a:buChar char="•"/>
                      </a:pPr>
                      <a:r>
                        <a:rPr lang="nl-NL" sz="850" dirty="0"/>
                        <a:t>Trainingen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nl-NL" sz="850" b="1"/>
                        <a:t>Centrale zorgverlener</a:t>
                      </a:r>
                    </a:p>
                    <a:p>
                      <a:pPr marL="171450" indent="-171450">
                        <a:buFont typeface="Arial" panose="020B0604020202020204" pitchFamily="34" charset="0"/>
                        <a:buChar char="•"/>
                      </a:pPr>
                      <a:r>
                        <a:rPr lang="nl-NL" sz="850"/>
                        <a:t>Brede anamnese van biomedische, psychosociale en leefstijlfactoren</a:t>
                      </a:r>
                    </a:p>
                    <a:p>
                      <a:pPr marL="171450" indent="-171450">
                        <a:buFont typeface="Arial" panose="020B0604020202020204" pitchFamily="34" charset="0"/>
                        <a:buChar char="•"/>
                      </a:pPr>
                      <a:r>
                        <a:rPr lang="nl-NL" sz="850"/>
                        <a:t>Coördinatie-uren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50"/>
                    </a:p>
                    <a:p>
                      <a:endParaRPr lang="nl-NL" sz="850"/>
                    </a:p>
                    <a:p>
                      <a:r>
                        <a:rPr lang="nl-NL" sz="850"/>
                        <a:t>Schuldhulpverlening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50192272"/>
                  </a:ext>
                </a:extLst>
              </a:tr>
              <a:tr h="370840">
                <a:tc>
                  <a:txBody>
                    <a:bodyPr/>
                    <a:lstStyle/>
                    <a:p>
                      <a:r>
                        <a:rPr lang="nl-NL" sz="850" b="1" dirty="0"/>
                        <a:t>Monitoring &amp; evaluatie</a:t>
                      </a:r>
                    </a:p>
                    <a:p>
                      <a:pPr marL="171450" indent="-171450">
                        <a:buFont typeface="Arial" panose="020B0604020202020204" pitchFamily="34" charset="0"/>
                        <a:buChar char="•"/>
                      </a:pPr>
                      <a:r>
                        <a:rPr lang="nl-NL" sz="850" dirty="0"/>
                        <a:t>Inrichting</a:t>
                      </a:r>
                    </a:p>
                    <a:p>
                      <a:pPr marL="171450" indent="-171450">
                        <a:buFont typeface="Arial" panose="020B0604020202020204" pitchFamily="34" charset="0"/>
                        <a:buChar char="•"/>
                      </a:pPr>
                      <a:r>
                        <a:rPr lang="nl-NL" sz="850" dirty="0"/>
                        <a:t>Uitvoer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nl-NL" sz="850"/>
                        <a:t>Gecombineerde leefstijlinterventie (GLI)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50"/>
                    </a:p>
                    <a:p>
                      <a:r>
                        <a:rPr lang="nl-NL" sz="850"/>
                        <a:t>Opvoedondersteuning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796085600"/>
                  </a:ext>
                </a:extLst>
              </a:tr>
              <a:tr h="370840">
                <a:tc>
                  <a:txBody>
                    <a:bodyPr/>
                    <a:lstStyle/>
                    <a:p>
                      <a:endParaRPr lang="nl-NL" sz="850" dirty="0"/>
                    </a:p>
                    <a:p>
                      <a:r>
                        <a:rPr lang="nl-NL" sz="850" dirty="0"/>
                        <a:t>Opleiding centrale zorgverlener</a:t>
                      </a:r>
                    </a:p>
                    <a:p>
                      <a:endParaRPr lang="nl-NL" sz="85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5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50"/>
                    </a:p>
                    <a:p>
                      <a:r>
                        <a:rPr lang="nl-NL" sz="850"/>
                        <a:t>Sport- en beweegaanbod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795169412"/>
                  </a:ext>
                </a:extLst>
              </a:tr>
              <a:tr h="370840">
                <a:tc>
                  <a:txBody>
                    <a:bodyPr/>
                    <a:lstStyle/>
                    <a:p>
                      <a:endParaRPr lang="nl-NL" sz="850"/>
                    </a:p>
                    <a:p>
                      <a:r>
                        <a:rPr lang="nl-NL" sz="850"/>
                        <a:t>Communicatie en materieel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5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50"/>
                    </a:p>
                    <a:p>
                      <a:r>
                        <a:rPr lang="nl-NL" sz="850"/>
                        <a:t>Activiteiten op gebied van gezonde voeding</a:t>
                      </a:r>
                    </a:p>
                    <a:p>
                      <a:endParaRPr lang="nl-NL" sz="85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79367011"/>
                  </a:ext>
                </a:extLst>
              </a:tr>
              <a:tr h="370840">
                <a:tc>
                  <a:txBody>
                    <a:bodyPr/>
                    <a:lstStyle/>
                    <a:p>
                      <a:endParaRPr lang="nl-NL" sz="85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5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50" dirty="0"/>
                    </a:p>
                    <a:p>
                      <a:r>
                        <a:rPr lang="nl-NL" sz="850" dirty="0"/>
                        <a:t>Activiteiten op sociaal- emotionele ontwikkeling</a:t>
                      </a:r>
                    </a:p>
                    <a:p>
                      <a:endParaRPr lang="nl-NL" sz="85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216869185"/>
                  </a:ext>
                </a:extLst>
              </a:tr>
            </a:tbl>
          </a:graphicData>
        </a:graphic>
      </p:graphicFrame>
      <p:sp>
        <p:nvSpPr>
          <p:cNvPr id="4" name="Tijdelijke aanduiding voor tekst 3">
            <a:extLst>
              <a:ext uri="{FF2B5EF4-FFF2-40B4-BE49-F238E27FC236}">
                <a16:creationId xmlns:a16="http://schemas.microsoft.com/office/drawing/2014/main" id="{077A8909-A094-ABA1-0FD7-47E38B796FC2}"/>
              </a:ext>
            </a:extLst>
          </p:cNvPr>
          <p:cNvSpPr>
            <a:spLocks noGrp="1"/>
          </p:cNvSpPr>
          <p:nvPr>
            <p:ph type="body" sz="half" idx="14"/>
          </p:nvPr>
        </p:nvSpPr>
        <p:spPr/>
        <p:txBody>
          <a:bodyPr/>
          <a:lstStyle/>
          <a:p>
            <a:endParaRPr lang="nl-NL" sz="1000" dirty="0"/>
          </a:p>
        </p:txBody>
      </p:sp>
    </p:spTree>
    <p:extLst>
      <p:ext uri="{BB962C8B-B14F-4D97-AF65-F5344CB8AC3E}">
        <p14:creationId xmlns:p14="http://schemas.microsoft.com/office/powerpoint/2010/main" val="339669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98F71D-2AFC-377C-37AF-ECACA0A381DD}"/>
              </a:ext>
            </a:extLst>
          </p:cNvPr>
          <p:cNvSpPr>
            <a:spLocks noGrp="1"/>
          </p:cNvSpPr>
          <p:nvPr>
            <p:ph type="title"/>
          </p:nvPr>
        </p:nvSpPr>
        <p:spPr/>
        <p:txBody>
          <a:bodyPr/>
          <a:lstStyle/>
          <a:p>
            <a:r>
              <a:rPr lang="nl-NL" dirty="0"/>
              <a:t>Financieringsoverzicht</a:t>
            </a:r>
          </a:p>
        </p:txBody>
      </p:sp>
      <p:graphicFrame>
        <p:nvGraphicFramePr>
          <p:cNvPr id="5" name="Tijdelijke aanduiding voor tabel 4">
            <a:extLst>
              <a:ext uri="{FF2B5EF4-FFF2-40B4-BE49-F238E27FC236}">
                <a16:creationId xmlns:a16="http://schemas.microsoft.com/office/drawing/2014/main" id="{388C7ECA-2211-C738-78CD-678EEC12190C}"/>
              </a:ext>
            </a:extLst>
          </p:cNvPr>
          <p:cNvGraphicFramePr>
            <a:graphicFrameLocks noGrp="1"/>
          </p:cNvGraphicFramePr>
          <p:nvPr>
            <p:ph type="tbl" sz="quarter" idx="13"/>
            <p:extLst>
              <p:ext uri="{D42A27DB-BD31-4B8C-83A1-F6EECF244321}">
                <p14:modId xmlns:p14="http://schemas.microsoft.com/office/powerpoint/2010/main" val="3609510844"/>
              </p:ext>
            </p:extLst>
          </p:nvPr>
        </p:nvGraphicFramePr>
        <p:xfrm>
          <a:off x="792163" y="1295400"/>
          <a:ext cx="7559672" cy="2687520"/>
        </p:xfrm>
        <a:graphic>
          <a:graphicData uri="http://schemas.openxmlformats.org/drawingml/2006/table">
            <a:tbl>
              <a:tblPr firstRow="1" bandRow="1">
                <a:tableStyleId>{2D5ABB26-0587-4C30-8999-92F81FD0307C}</a:tableStyleId>
              </a:tblPr>
              <a:tblGrid>
                <a:gridCol w="1889918">
                  <a:extLst>
                    <a:ext uri="{9D8B030D-6E8A-4147-A177-3AD203B41FA5}">
                      <a16:colId xmlns:a16="http://schemas.microsoft.com/office/drawing/2014/main" val="731464717"/>
                    </a:ext>
                  </a:extLst>
                </a:gridCol>
                <a:gridCol w="2408665">
                  <a:extLst>
                    <a:ext uri="{9D8B030D-6E8A-4147-A177-3AD203B41FA5}">
                      <a16:colId xmlns:a16="http://schemas.microsoft.com/office/drawing/2014/main" val="1659277456"/>
                    </a:ext>
                  </a:extLst>
                </a:gridCol>
                <a:gridCol w="1661746">
                  <a:extLst>
                    <a:ext uri="{9D8B030D-6E8A-4147-A177-3AD203B41FA5}">
                      <a16:colId xmlns:a16="http://schemas.microsoft.com/office/drawing/2014/main" val="2045668769"/>
                    </a:ext>
                  </a:extLst>
                </a:gridCol>
                <a:gridCol w="1599343">
                  <a:extLst>
                    <a:ext uri="{9D8B030D-6E8A-4147-A177-3AD203B41FA5}">
                      <a16:colId xmlns:a16="http://schemas.microsoft.com/office/drawing/2014/main" val="3955601465"/>
                    </a:ext>
                  </a:extLst>
                </a:gridCol>
              </a:tblGrid>
              <a:tr h="370840">
                <a:tc>
                  <a:txBody>
                    <a:bodyPr/>
                    <a:lstStyle/>
                    <a:p>
                      <a:pPr algn="ctr"/>
                      <a:endParaRPr lang="nl-NL" sz="1000" b="1"/>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nl-NL" sz="1000" b="1"/>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nl-NL" sz="1000" b="1"/>
                        <a:t>GGR*:</a:t>
                      </a:r>
                    </a:p>
                    <a:p>
                      <a:pPr algn="ctr"/>
                      <a:r>
                        <a:rPr lang="nl-NL" sz="1000" b="1"/>
                        <a:t>Licht verhoogd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nl-NL" sz="1000" b="1"/>
                        <a:t>GGR:</a:t>
                      </a:r>
                    </a:p>
                    <a:p>
                      <a:pPr algn="ctr"/>
                      <a:r>
                        <a:rPr lang="nl-NL" sz="1000" b="1"/>
                        <a:t>Matig t/m extreem</a:t>
                      </a:r>
                    </a:p>
                    <a:p>
                      <a:pPr algn="ctr"/>
                      <a:r>
                        <a:rPr lang="nl-NL" sz="1000" b="1"/>
                        <a:t>verhoogd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68842793"/>
                  </a:ext>
                </a:extLst>
              </a:tr>
              <a:tr h="370840">
                <a:tc>
                  <a:txBody>
                    <a:bodyPr/>
                    <a:lstStyle/>
                    <a:p>
                      <a:pPr algn="ctr"/>
                      <a:r>
                        <a:rPr lang="nl-NL" sz="1200" b="1" dirty="0"/>
                        <a:t>Implementatie</a:t>
                      </a:r>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r>
                        <a:rPr lang="nl-NL" sz="800"/>
                        <a:t>Projectleider /netwerkregisseur</a:t>
                      </a:r>
                    </a:p>
                    <a:p>
                      <a:r>
                        <a:rPr lang="nl-NL" sz="800"/>
                        <a:t>Monitoring &amp; evaluatie</a:t>
                      </a:r>
                    </a:p>
                    <a:p>
                      <a:r>
                        <a:rPr lang="nl-NL" sz="800"/>
                        <a:t>Opleiding CZV</a:t>
                      </a:r>
                    </a:p>
                    <a:p>
                      <a:r>
                        <a:rPr lang="nl-NL" sz="800"/>
                        <a:t>Communicatie en materieel</a:t>
                      </a:r>
                    </a:p>
                  </a:txBody>
                  <a:tcPr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800"/>
                        <a:t>Betaald door gemeente</a:t>
                      </a:r>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r>
                        <a:rPr lang="nl-NL" sz="800"/>
                        <a:t>Betaald door gemeente</a:t>
                      </a:r>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17908174"/>
                  </a:ext>
                </a:extLst>
              </a:tr>
              <a:tr h="370840">
                <a:tc>
                  <a:txBody>
                    <a:bodyPr/>
                    <a:lstStyle/>
                    <a:p>
                      <a:pPr algn="ctr"/>
                      <a:r>
                        <a:rPr lang="nl-NL" sz="1200" b="1"/>
                        <a:t>Uitvoer</a:t>
                      </a:r>
                    </a:p>
                    <a:p>
                      <a:pPr algn="ctr"/>
                      <a:r>
                        <a:rPr lang="nl-NL" sz="1200" b="1"/>
                        <a:t>professionals</a:t>
                      </a:r>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r>
                        <a:rPr lang="nl-NL" sz="800"/>
                        <a:t>Centrale zorgverlener</a:t>
                      </a:r>
                    </a:p>
                    <a:p>
                      <a:pPr marL="126000" indent="-126000">
                        <a:buClr>
                          <a:schemeClr val="tx2"/>
                        </a:buClr>
                        <a:buFont typeface="Systeemlettertype regulier"/>
                        <a:buChar char="–"/>
                      </a:pPr>
                      <a:r>
                        <a:rPr lang="nl-NL" sz="800"/>
                        <a:t>Brede anamnese van biomedische, psychosociale en leefstijlfactoren</a:t>
                      </a:r>
                    </a:p>
                    <a:p>
                      <a:pPr marL="126000" indent="-126000">
                        <a:buClr>
                          <a:schemeClr val="tx2"/>
                        </a:buClr>
                        <a:buFont typeface="Systeemlettertype regulier"/>
                        <a:buChar char="–"/>
                      </a:pPr>
                      <a:r>
                        <a:rPr lang="nl-NL" sz="800"/>
                        <a:t>Coördinatie-uren</a:t>
                      </a:r>
                    </a:p>
                    <a:p>
                      <a:r>
                        <a:rPr lang="nl-NL" sz="800"/>
                        <a:t>Gecombineerde leefstijlinterventie (GLI)</a:t>
                      </a:r>
                    </a:p>
                  </a:txBody>
                  <a:tcPr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800"/>
                        <a:t>Betaald door gemeente</a:t>
                      </a:r>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r>
                        <a:rPr lang="nl-NL" sz="800"/>
                        <a:t>Betaald door ZVW</a:t>
                      </a:r>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704792602"/>
                  </a:ext>
                </a:extLst>
              </a:tr>
              <a:tr h="370840">
                <a:tc>
                  <a:txBody>
                    <a:bodyPr/>
                    <a:lstStyle/>
                    <a:p>
                      <a:pPr algn="ctr"/>
                      <a:r>
                        <a:rPr lang="nl-NL" sz="1200" b="1"/>
                        <a:t>Aanbod</a:t>
                      </a:r>
                    </a:p>
                    <a:p>
                      <a:pPr algn="ctr"/>
                      <a:r>
                        <a:rPr lang="nl-NL" sz="1200" b="1"/>
                        <a:t>sociaal domein</a:t>
                      </a:r>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r>
                        <a:rPr lang="nl-NL" sz="800"/>
                        <a:t>Schuldhulpverlening</a:t>
                      </a:r>
                    </a:p>
                    <a:p>
                      <a:r>
                        <a:rPr lang="nl-NL" sz="800"/>
                        <a:t>Opvoedondersteuning</a:t>
                      </a:r>
                    </a:p>
                    <a:p>
                      <a:r>
                        <a:rPr lang="nl-NL" sz="800"/>
                        <a:t>Sport- en beweegaanbod,</a:t>
                      </a:r>
                    </a:p>
                    <a:p>
                      <a:r>
                        <a:rPr lang="nl-NL" sz="800"/>
                        <a:t>Activiteiten op het gebied van gezonde voeding</a:t>
                      </a:r>
                    </a:p>
                    <a:p>
                      <a:r>
                        <a:rPr lang="nl-NL" sz="800"/>
                        <a:t>Activiteiten op sociaal-emotionele ontwikkeling</a:t>
                      </a:r>
                    </a:p>
                  </a:txBody>
                  <a:tcPr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800"/>
                        <a:t>Betaald door gemeente</a:t>
                      </a:r>
                    </a:p>
                    <a:p>
                      <a:pPr algn="ctr"/>
                      <a:endParaRPr lang="nl-NL" sz="800"/>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800" dirty="0"/>
                        <a:t>Betaald door gemeente</a:t>
                      </a:r>
                    </a:p>
                    <a:p>
                      <a:pPr algn="ctr"/>
                      <a:endParaRPr lang="nl-NL" sz="800" dirty="0"/>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21107496"/>
                  </a:ext>
                </a:extLst>
              </a:tr>
            </a:tbl>
          </a:graphicData>
        </a:graphic>
      </p:graphicFrame>
      <p:sp>
        <p:nvSpPr>
          <p:cNvPr id="4" name="Tijdelijke aanduiding voor tekst 3">
            <a:extLst>
              <a:ext uri="{FF2B5EF4-FFF2-40B4-BE49-F238E27FC236}">
                <a16:creationId xmlns:a16="http://schemas.microsoft.com/office/drawing/2014/main" id="{A7260197-A532-A07F-AE69-207623F92B0F}"/>
              </a:ext>
            </a:extLst>
          </p:cNvPr>
          <p:cNvSpPr>
            <a:spLocks noGrp="1"/>
          </p:cNvSpPr>
          <p:nvPr>
            <p:ph type="body" sz="half" idx="14"/>
          </p:nvPr>
        </p:nvSpPr>
        <p:spPr/>
        <p:txBody>
          <a:bodyPr/>
          <a:lstStyle/>
          <a:p>
            <a:r>
              <a:rPr lang="nl-NL" sz="1000" dirty="0"/>
              <a:t>*Definitie GGR: Gewicht-Gerelateerd Risico; kinderen vanaf een matig verhoogd GGR, wat wil zeggen</a:t>
            </a:r>
          </a:p>
          <a:p>
            <a:r>
              <a:rPr lang="nl-NL" sz="1000" dirty="0"/>
              <a:t>kinderen met overgewicht (BMI 25-30) + </a:t>
            </a:r>
            <a:r>
              <a:rPr lang="nl-NL" sz="1000" dirty="0" err="1"/>
              <a:t>comorbiditeiten</a:t>
            </a:r>
            <a:r>
              <a:rPr lang="nl-NL" sz="1000" dirty="0"/>
              <a:t> én kinderen met obesitas (BMI&gt;30)</a:t>
            </a:r>
          </a:p>
        </p:txBody>
      </p:sp>
    </p:spTree>
    <p:extLst>
      <p:ext uri="{BB962C8B-B14F-4D97-AF65-F5344CB8AC3E}">
        <p14:creationId xmlns:p14="http://schemas.microsoft.com/office/powerpoint/2010/main" val="1958244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719A05-BF19-10DF-A5A7-16D91F608182}"/>
              </a:ext>
            </a:extLst>
          </p:cNvPr>
          <p:cNvSpPr>
            <a:spLocks noGrp="1"/>
          </p:cNvSpPr>
          <p:nvPr>
            <p:ph type="title"/>
          </p:nvPr>
        </p:nvSpPr>
        <p:spPr/>
        <p:txBody>
          <a:bodyPr/>
          <a:lstStyle/>
          <a:p>
            <a:r>
              <a:rPr lang="nl-NL" dirty="0"/>
              <a:t>Casussen</a:t>
            </a:r>
          </a:p>
        </p:txBody>
      </p:sp>
    </p:spTree>
    <p:extLst>
      <p:ext uri="{BB962C8B-B14F-4D97-AF65-F5344CB8AC3E}">
        <p14:creationId xmlns:p14="http://schemas.microsoft.com/office/powerpoint/2010/main" val="3945316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DEDD5CF7-58BB-BE37-F950-05871E844EB8}"/>
              </a:ext>
            </a:extLst>
          </p:cNvPr>
          <p:cNvPicPr>
            <a:picLocks noGrp="1" noChangeAspect="1"/>
          </p:cNvPicPr>
          <p:nvPr>
            <p:ph type="pic" idx="13"/>
          </p:nvPr>
        </p:nvPicPr>
        <p:blipFill>
          <a:blip r:embed="rId3"/>
          <a:srcRect l="79" r="79"/>
          <a:stretch>
            <a:fillRect/>
          </a:stretch>
        </p:blipFill>
        <p:spPr/>
      </p:pic>
      <p:sp>
        <p:nvSpPr>
          <p:cNvPr id="3" name="Titel 2">
            <a:extLst>
              <a:ext uri="{FF2B5EF4-FFF2-40B4-BE49-F238E27FC236}">
                <a16:creationId xmlns:a16="http://schemas.microsoft.com/office/drawing/2014/main" id="{275A50F3-027D-E354-1D25-CFBEF63A9B03}"/>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Guido is acht jaar oud en heeft last van obesitas (132 cm; 40 kilo).</a:t>
            </a:r>
          </a:p>
        </p:txBody>
      </p:sp>
      <p:sp>
        <p:nvSpPr>
          <p:cNvPr id="4" name="Tijdelijke aanduiding voor inhoud 3">
            <a:extLst>
              <a:ext uri="{FF2B5EF4-FFF2-40B4-BE49-F238E27FC236}">
                <a16:creationId xmlns:a16="http://schemas.microsoft.com/office/drawing/2014/main" id="{BBC93655-0246-91B0-9A5B-ADB52CB67490}"/>
              </a:ext>
            </a:extLst>
          </p:cNvPr>
          <p:cNvSpPr>
            <a:spLocks noGrp="1"/>
          </p:cNvSpPr>
          <p:nvPr>
            <p:ph idx="1"/>
          </p:nvPr>
        </p:nvSpPr>
        <p:spPr/>
        <p:txBody>
          <a:bodyPr/>
          <a:lstStyle/>
          <a:p>
            <a:r>
              <a:rPr lang="nl-NL" dirty="0">
                <a:latin typeface="Arial" panose="020B0604020202020204" pitchFamily="34" charset="0"/>
                <a:cs typeface="Arial" panose="020B0604020202020204" pitchFamily="34" charset="0"/>
              </a:rPr>
              <a:t>Guido zit niet lekker in zijn vel, heeft weinig vrienden</a:t>
            </a:r>
          </a:p>
          <a:p>
            <a:r>
              <a:rPr lang="nl-NL" dirty="0">
                <a:latin typeface="Arial" panose="020B0604020202020204" pitchFamily="34" charset="0"/>
                <a:cs typeface="Arial" panose="020B0604020202020204" pitchFamily="34" charset="0"/>
              </a:rPr>
              <a:t>en wordt gepest op school. Hier is hij heel verdrietig</a:t>
            </a:r>
          </a:p>
          <a:p>
            <a:r>
              <a:rPr lang="nl-NL" dirty="0">
                <a:latin typeface="Arial" panose="020B0604020202020204" pitchFamily="34" charset="0"/>
                <a:cs typeface="Arial" panose="020B0604020202020204" pitchFamily="34" charset="0"/>
              </a:rPr>
              <a:t>over en eten is voor hem de manier om zich weer</a:t>
            </a:r>
          </a:p>
          <a:p>
            <a:r>
              <a:rPr lang="nl-NL" dirty="0">
                <a:latin typeface="Arial" panose="020B0604020202020204" pitchFamily="34" charset="0"/>
                <a:cs typeface="Arial" panose="020B0604020202020204" pitchFamily="34" charset="0"/>
              </a:rPr>
              <a:t>beter te voelen. Zijn ouders zijn gescheiden en</a:t>
            </a:r>
          </a:p>
          <a:p>
            <a:r>
              <a:rPr lang="nl-NL" dirty="0">
                <a:latin typeface="Arial" panose="020B0604020202020204" pitchFamily="34" charset="0"/>
                <a:cs typeface="Arial" panose="020B0604020202020204" pitchFamily="34" charset="0"/>
              </a:rPr>
              <a:t>hebben een co-ouderschap omgangsregeling. Beide</a:t>
            </a:r>
          </a:p>
          <a:p>
            <a:r>
              <a:rPr lang="nl-NL" dirty="0">
                <a:latin typeface="Arial" panose="020B0604020202020204" pitchFamily="34" charset="0"/>
                <a:cs typeface="Arial" panose="020B0604020202020204" pitchFamily="34" charset="0"/>
              </a:rPr>
              <a:t>ouders voelen zich schuldig over de gevolgen van de</a:t>
            </a:r>
          </a:p>
          <a:p>
            <a:r>
              <a:rPr lang="nl-NL" dirty="0">
                <a:latin typeface="Arial" panose="020B0604020202020204" pitchFamily="34" charset="0"/>
                <a:cs typeface="Arial" panose="020B0604020202020204" pitchFamily="34" charset="0"/>
              </a:rPr>
              <a:t>scheiding en willen dat Guido niks te kort komt.</a:t>
            </a:r>
          </a:p>
        </p:txBody>
      </p:sp>
    </p:spTree>
    <p:extLst>
      <p:ext uri="{BB962C8B-B14F-4D97-AF65-F5344CB8AC3E}">
        <p14:creationId xmlns:p14="http://schemas.microsoft.com/office/powerpoint/2010/main" val="4149014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BBC06703-0BD8-3BAB-32F5-AE13298236D5}"/>
              </a:ext>
            </a:extLst>
          </p:cNvPr>
          <p:cNvPicPr>
            <a:picLocks noGrp="1" noChangeAspect="1"/>
          </p:cNvPicPr>
          <p:nvPr>
            <p:ph type="pic" idx="13"/>
          </p:nvPr>
        </p:nvPicPr>
        <p:blipFill>
          <a:blip r:embed="rId3"/>
          <a:srcRect l="79" r="79"/>
          <a:stretch>
            <a:fillRect/>
          </a:stretch>
        </p:blipFill>
        <p:spPr/>
      </p:pic>
      <p:sp>
        <p:nvSpPr>
          <p:cNvPr id="3" name="Titel 2">
            <a:extLst>
              <a:ext uri="{FF2B5EF4-FFF2-40B4-BE49-F238E27FC236}">
                <a16:creationId xmlns:a16="http://schemas.microsoft.com/office/drawing/2014/main" id="{07FC8588-32EF-63EA-E6DB-60E0B27E8E2F}"/>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Ezra is negen jaar oud en heeft last van obesitas (136 cm; 44 kilo).</a:t>
            </a:r>
          </a:p>
        </p:txBody>
      </p:sp>
      <p:sp>
        <p:nvSpPr>
          <p:cNvPr id="4" name="Tijdelijke aanduiding voor inhoud 3">
            <a:extLst>
              <a:ext uri="{FF2B5EF4-FFF2-40B4-BE49-F238E27FC236}">
                <a16:creationId xmlns:a16="http://schemas.microsoft.com/office/drawing/2014/main" id="{0E299046-C354-EF94-13D6-20C3C3E98C64}"/>
              </a:ext>
            </a:extLst>
          </p:cNvPr>
          <p:cNvSpPr>
            <a:spLocks noGrp="1"/>
          </p:cNvSpPr>
          <p:nvPr>
            <p:ph idx="1"/>
          </p:nvPr>
        </p:nvSpPr>
        <p:spPr/>
        <p:txBody>
          <a:bodyPr/>
          <a:lstStyle/>
          <a:p>
            <a:r>
              <a:rPr lang="nl-NL" dirty="0">
                <a:latin typeface="Arial" panose="020B0604020202020204" pitchFamily="34" charset="0"/>
                <a:cs typeface="Arial" panose="020B0604020202020204" pitchFamily="34" charset="0"/>
              </a:rPr>
              <a:t>Ze woont samen met haar vader, moeder, twee broers</a:t>
            </a:r>
          </a:p>
          <a:p>
            <a:r>
              <a:rPr lang="nl-NL" dirty="0">
                <a:latin typeface="Arial" panose="020B0604020202020204" pitchFamily="34" charset="0"/>
                <a:cs typeface="Arial" panose="020B0604020202020204" pitchFamily="34" charset="0"/>
              </a:rPr>
              <a:t>en één zusje in een klein appartement. Vader werkt</a:t>
            </a:r>
          </a:p>
          <a:p>
            <a:r>
              <a:rPr lang="nl-NL" dirty="0">
                <a:latin typeface="Arial" panose="020B0604020202020204" pitchFamily="34" charset="0"/>
                <a:cs typeface="Arial" panose="020B0604020202020204" pitchFamily="34" charset="0"/>
              </a:rPr>
              <a:t>als taxichauffeur en moeder werkt in de zorg. Beide</a:t>
            </a:r>
          </a:p>
          <a:p>
            <a:r>
              <a:rPr lang="nl-NL" dirty="0">
                <a:latin typeface="Arial" panose="020B0604020202020204" pitchFamily="34" charset="0"/>
                <a:cs typeface="Arial" panose="020B0604020202020204" pitchFamily="34" charset="0"/>
              </a:rPr>
              <a:t>ouders hebben onregelmatige diensten en moeten</a:t>
            </a:r>
          </a:p>
          <a:p>
            <a:r>
              <a:rPr lang="nl-NL" dirty="0">
                <a:latin typeface="Arial" panose="020B0604020202020204" pitchFamily="34" charset="0"/>
                <a:cs typeface="Arial" panose="020B0604020202020204" pitchFamily="34" charset="0"/>
              </a:rPr>
              <a:t>veel werken om rond te komen. Hierdoor heeft het</a:t>
            </a:r>
          </a:p>
          <a:p>
            <a:r>
              <a:rPr lang="nl-NL" dirty="0">
                <a:latin typeface="Arial" panose="020B0604020202020204" pitchFamily="34" charset="0"/>
                <a:cs typeface="Arial" panose="020B0604020202020204" pitchFamily="34" charset="0"/>
              </a:rPr>
              <a:t>gezin weinig structuur en weinig tijd voor sport en</a:t>
            </a:r>
          </a:p>
          <a:p>
            <a:r>
              <a:rPr lang="nl-NL" dirty="0">
                <a:latin typeface="Arial" panose="020B0604020202020204" pitchFamily="34" charset="0"/>
                <a:cs typeface="Arial" panose="020B0604020202020204" pitchFamily="34" charset="0"/>
              </a:rPr>
              <a:t>koken. Overgewicht speelt bij het hele gezin.</a:t>
            </a:r>
          </a:p>
        </p:txBody>
      </p:sp>
    </p:spTree>
    <p:extLst>
      <p:ext uri="{BB962C8B-B14F-4D97-AF65-F5344CB8AC3E}">
        <p14:creationId xmlns:p14="http://schemas.microsoft.com/office/powerpoint/2010/main" val="3981510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8D906127-E940-12B3-0A59-8FB8DA719D9C}"/>
              </a:ext>
            </a:extLst>
          </p:cNvPr>
          <p:cNvPicPr>
            <a:picLocks noGrp="1" noChangeAspect="1"/>
          </p:cNvPicPr>
          <p:nvPr>
            <p:ph type="pic" idx="13"/>
          </p:nvPr>
        </p:nvPicPr>
        <p:blipFill>
          <a:blip r:embed="rId3"/>
          <a:srcRect l="79" r="79"/>
          <a:stretch>
            <a:fillRect/>
          </a:stretch>
        </p:blipFill>
        <p:spPr/>
      </p:pic>
      <p:sp>
        <p:nvSpPr>
          <p:cNvPr id="3" name="Titel 2">
            <a:extLst>
              <a:ext uri="{FF2B5EF4-FFF2-40B4-BE49-F238E27FC236}">
                <a16:creationId xmlns:a16="http://schemas.microsoft.com/office/drawing/2014/main" id="{D08A4C63-D1B0-2C0E-2ACE-70F9E2398EF3}"/>
              </a:ext>
            </a:extLst>
          </p:cNvPr>
          <p:cNvSpPr>
            <a:spLocks noGrp="1"/>
          </p:cNvSpPr>
          <p:nvPr>
            <p:ph type="title"/>
          </p:nvPr>
        </p:nvSpPr>
        <p:spPr/>
        <p:txBody>
          <a:bodyPr/>
          <a:lstStyle/>
          <a:p>
            <a:r>
              <a:rPr lang="nl-NL" dirty="0">
                <a:latin typeface="Arial" panose="020B0604020202020204" pitchFamily="34" charset="0"/>
                <a:cs typeface="Arial" panose="020B0604020202020204" pitchFamily="34" charset="0"/>
              </a:rPr>
              <a:t>Karim is zeven jaar oud en heeft last van obesitas (130 cm; 39 kilo).</a:t>
            </a:r>
          </a:p>
        </p:txBody>
      </p:sp>
      <p:sp>
        <p:nvSpPr>
          <p:cNvPr id="4" name="Tijdelijke aanduiding voor inhoud 3">
            <a:extLst>
              <a:ext uri="{FF2B5EF4-FFF2-40B4-BE49-F238E27FC236}">
                <a16:creationId xmlns:a16="http://schemas.microsoft.com/office/drawing/2014/main" id="{7EFDAE45-9926-C848-865A-46B3D0E77DF2}"/>
              </a:ext>
            </a:extLst>
          </p:cNvPr>
          <p:cNvSpPr>
            <a:spLocks noGrp="1"/>
          </p:cNvSpPr>
          <p:nvPr>
            <p:ph idx="1"/>
          </p:nvPr>
        </p:nvSpPr>
        <p:spPr>
          <a:xfrm>
            <a:off x="1332000" y="2340000"/>
            <a:ext cx="6480000" cy="2376000"/>
          </a:xfrm>
        </p:spPr>
        <p:txBody>
          <a:bodyPr/>
          <a:lstStyle/>
          <a:p>
            <a:pPr>
              <a:lnSpc>
                <a:spcPct val="100000"/>
              </a:lnSpc>
            </a:pPr>
            <a:r>
              <a:rPr lang="nl-NL" dirty="0">
                <a:latin typeface="Arial" panose="020B0604020202020204" pitchFamily="34" charset="0"/>
                <a:cs typeface="Arial" panose="020B0604020202020204" pitchFamily="34" charset="0"/>
              </a:rPr>
              <a:t>Hij woont samen met zijn twee zussen bij zijn moeder. Zijn moeder</a:t>
            </a:r>
          </a:p>
          <a:p>
            <a:pPr>
              <a:lnSpc>
                <a:spcPct val="100000"/>
              </a:lnSpc>
            </a:pPr>
            <a:r>
              <a:rPr lang="nl-NL" dirty="0">
                <a:latin typeface="Arial" panose="020B0604020202020204" pitchFamily="34" charset="0"/>
                <a:cs typeface="Arial" panose="020B0604020202020204" pitchFamily="34" charset="0"/>
              </a:rPr>
              <a:t>heeft vroeger te maken gehad met huiselijk geweld. Hierdoor is zijn</a:t>
            </a:r>
          </a:p>
          <a:p>
            <a:pPr>
              <a:lnSpc>
                <a:spcPct val="100000"/>
              </a:lnSpc>
            </a:pPr>
            <a:r>
              <a:rPr lang="nl-NL" dirty="0">
                <a:latin typeface="Arial" panose="020B0604020202020204" pitchFamily="34" charset="0"/>
                <a:cs typeface="Arial" panose="020B0604020202020204" pitchFamily="34" charset="0"/>
              </a:rPr>
              <a:t>moeder heel beschermend over haar kinderen. Karim heeft zijn</a:t>
            </a:r>
          </a:p>
          <a:p>
            <a:pPr>
              <a:lnSpc>
                <a:spcPct val="100000"/>
              </a:lnSpc>
            </a:pPr>
            <a:r>
              <a:rPr lang="nl-NL" dirty="0">
                <a:latin typeface="Arial" panose="020B0604020202020204" pitchFamily="34" charset="0"/>
                <a:cs typeface="Arial" panose="020B0604020202020204" pitchFamily="34" charset="0"/>
              </a:rPr>
              <a:t>vader sinds zijn 4de niet meer gezien. Zijn moeder werkt 40 uur</a:t>
            </a:r>
          </a:p>
          <a:p>
            <a:pPr>
              <a:lnSpc>
                <a:spcPct val="100000"/>
              </a:lnSpc>
            </a:pPr>
            <a:r>
              <a:rPr lang="nl-NL" dirty="0">
                <a:latin typeface="Arial" panose="020B0604020202020204" pitchFamily="34" charset="0"/>
                <a:cs typeface="Arial" panose="020B0604020202020204" pitchFamily="34" charset="0"/>
              </a:rPr>
              <a:t>als administratief medewerker. De kinderen brengen een hoop tijd</a:t>
            </a:r>
          </a:p>
          <a:p>
            <a:pPr>
              <a:lnSpc>
                <a:spcPct val="100000"/>
              </a:lnSpc>
            </a:pPr>
            <a:r>
              <a:rPr lang="nl-NL" dirty="0">
                <a:latin typeface="Arial" panose="020B0604020202020204" pitchFamily="34" charset="0"/>
                <a:cs typeface="Arial" panose="020B0604020202020204" pitchFamily="34" charset="0"/>
              </a:rPr>
              <a:t>door bij hun oma, die bij hun in de buurt woont. Karim vindt voetbal</a:t>
            </a:r>
          </a:p>
          <a:p>
            <a:pPr>
              <a:lnSpc>
                <a:spcPct val="100000"/>
              </a:lnSpc>
            </a:pPr>
            <a:r>
              <a:rPr lang="nl-NL" dirty="0">
                <a:latin typeface="Arial" panose="020B0604020202020204" pitchFamily="34" charset="0"/>
                <a:cs typeface="Arial" panose="020B0604020202020204" pitchFamily="34" charset="0"/>
              </a:rPr>
              <a:t>leuk, maar is bang dat hij te slecht is voor een voetbalvereniging.</a:t>
            </a:r>
          </a:p>
          <a:p>
            <a:pPr>
              <a:lnSpc>
                <a:spcPct val="100000"/>
              </a:lnSpc>
            </a:pPr>
            <a:r>
              <a:rPr lang="nl-NL" dirty="0">
                <a:latin typeface="Arial" panose="020B0604020202020204" pitchFamily="34" charset="0"/>
                <a:cs typeface="Arial" panose="020B0604020202020204" pitchFamily="34" charset="0"/>
              </a:rPr>
              <a:t>Daarnaast heeft het gezin heeft geen geld voor sport en geen tijd</a:t>
            </a:r>
          </a:p>
          <a:p>
            <a:pPr>
              <a:lnSpc>
                <a:spcPct val="100000"/>
              </a:lnSpc>
            </a:pPr>
            <a:r>
              <a:rPr lang="nl-NL" dirty="0">
                <a:latin typeface="Arial" panose="020B0604020202020204" pitchFamily="34" charset="0"/>
                <a:cs typeface="Arial" panose="020B0604020202020204" pitchFamily="34" charset="0"/>
              </a:rPr>
              <a:t>voor vrijwilligerstaken op de club (die verplicht zijn).</a:t>
            </a:r>
          </a:p>
        </p:txBody>
      </p:sp>
    </p:spTree>
    <p:extLst>
      <p:ext uri="{BB962C8B-B14F-4D97-AF65-F5344CB8AC3E}">
        <p14:creationId xmlns:p14="http://schemas.microsoft.com/office/powerpoint/2010/main" val="2583099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601AA0-B665-0C15-3FC2-567723BF1DAD}"/>
              </a:ext>
            </a:extLst>
          </p:cNvPr>
          <p:cNvSpPr>
            <a:spLocks noGrp="1"/>
          </p:cNvSpPr>
          <p:nvPr>
            <p:ph type="title"/>
          </p:nvPr>
        </p:nvSpPr>
        <p:spPr/>
        <p:txBody>
          <a:bodyPr/>
          <a:lstStyle/>
          <a:p>
            <a:r>
              <a:rPr lang="nl-NL" dirty="0"/>
              <a:t>Overgewicht in feiten en cijfers (landelijk)</a:t>
            </a:r>
          </a:p>
        </p:txBody>
      </p:sp>
      <p:sp>
        <p:nvSpPr>
          <p:cNvPr id="3" name="Tijdelijke aanduiding voor tekst 2">
            <a:extLst>
              <a:ext uri="{FF2B5EF4-FFF2-40B4-BE49-F238E27FC236}">
                <a16:creationId xmlns:a16="http://schemas.microsoft.com/office/drawing/2014/main" id="{0AC57C50-177D-2D36-792B-FA7F852E2F65}"/>
              </a:ext>
            </a:extLst>
          </p:cNvPr>
          <p:cNvSpPr>
            <a:spLocks noGrp="1"/>
          </p:cNvSpPr>
          <p:nvPr>
            <p:ph type="body" sz="half" idx="14"/>
          </p:nvPr>
        </p:nvSpPr>
        <p:spPr>
          <a:xfrm>
            <a:off x="1008002" y="4279256"/>
            <a:ext cx="3671998" cy="864244"/>
          </a:xfrm>
        </p:spPr>
        <p:txBody>
          <a:bodyPr/>
          <a:lstStyle/>
          <a:p>
            <a:r>
              <a:rPr lang="nl-NL" sz="1000" noProof="1"/>
              <a:t>1 </a:t>
            </a:r>
            <a:r>
              <a:rPr lang="nl-NL" sz="1000" noProof="1">
                <a:hlinkClick r:id="rId3"/>
              </a:rPr>
              <a:t>Rijksoverheid, geraadpleegd op 31-07-2025 </a:t>
            </a:r>
            <a:endParaRPr lang="nl-NL" sz="1000" noProof="1"/>
          </a:p>
          <a:p>
            <a:r>
              <a:rPr lang="nl-NL" sz="1000" noProof="1"/>
              <a:t>2 Worldobesityfederation</a:t>
            </a:r>
          </a:p>
          <a:p>
            <a:r>
              <a:rPr lang="nl-NL" sz="1000" noProof="1"/>
              <a:t>3 MaastrichtUniversity</a:t>
            </a:r>
          </a:p>
          <a:p>
            <a:r>
              <a:rPr lang="nl-NL" sz="1000" noProof="1"/>
              <a:t>4 loketgezondleven</a:t>
            </a:r>
          </a:p>
        </p:txBody>
      </p:sp>
      <p:sp>
        <p:nvSpPr>
          <p:cNvPr id="4" name="Tijdelijke aanduiding voor tekst 3">
            <a:extLst>
              <a:ext uri="{FF2B5EF4-FFF2-40B4-BE49-F238E27FC236}">
                <a16:creationId xmlns:a16="http://schemas.microsoft.com/office/drawing/2014/main" id="{4D16FA19-9AC3-AEA7-D9B4-C73ACF53C567}"/>
              </a:ext>
            </a:extLst>
          </p:cNvPr>
          <p:cNvSpPr>
            <a:spLocks noGrp="1"/>
          </p:cNvSpPr>
          <p:nvPr>
            <p:ph type="body" sz="quarter" idx="15"/>
          </p:nvPr>
        </p:nvSpPr>
        <p:spPr/>
        <p:txBody>
          <a:bodyPr/>
          <a:lstStyle/>
          <a:p>
            <a:r>
              <a:rPr lang="nl-NL" dirty="0"/>
              <a:t>1 op 7</a:t>
            </a:r>
          </a:p>
          <a:p>
            <a:pPr lvl="1"/>
            <a:r>
              <a:rPr lang="nl-NL" sz="1150" dirty="0"/>
              <a:t>Kinderen in Nederland</a:t>
            </a:r>
          </a:p>
          <a:p>
            <a:pPr lvl="1"/>
            <a:r>
              <a:rPr lang="nl-NL" sz="1150" dirty="0"/>
              <a:t>heeft overgewicht.</a:t>
            </a:r>
            <a:r>
              <a:rPr lang="nl-NL" sz="1150" baseline="30000" dirty="0"/>
              <a:t>1</a:t>
            </a:r>
          </a:p>
        </p:txBody>
      </p:sp>
      <p:sp>
        <p:nvSpPr>
          <p:cNvPr id="5" name="Tijdelijke aanduiding voor tekst 4">
            <a:extLst>
              <a:ext uri="{FF2B5EF4-FFF2-40B4-BE49-F238E27FC236}">
                <a16:creationId xmlns:a16="http://schemas.microsoft.com/office/drawing/2014/main" id="{FB341C1B-93A1-98B3-DF33-A82094D62F8D}"/>
              </a:ext>
            </a:extLst>
          </p:cNvPr>
          <p:cNvSpPr>
            <a:spLocks noGrp="1"/>
          </p:cNvSpPr>
          <p:nvPr>
            <p:ph type="body" sz="half" idx="20"/>
          </p:nvPr>
        </p:nvSpPr>
        <p:spPr/>
        <p:txBody>
          <a:bodyPr/>
          <a:lstStyle/>
          <a:p>
            <a:endParaRPr lang="nl-NL"/>
          </a:p>
        </p:txBody>
      </p:sp>
      <p:sp>
        <p:nvSpPr>
          <p:cNvPr id="6" name="Tijdelijke aanduiding voor tekst 5">
            <a:extLst>
              <a:ext uri="{FF2B5EF4-FFF2-40B4-BE49-F238E27FC236}">
                <a16:creationId xmlns:a16="http://schemas.microsoft.com/office/drawing/2014/main" id="{F014732B-63B0-F122-A79A-64ED3C1ABCD0}"/>
              </a:ext>
            </a:extLst>
          </p:cNvPr>
          <p:cNvSpPr>
            <a:spLocks noGrp="1"/>
          </p:cNvSpPr>
          <p:nvPr>
            <p:ph type="body" sz="half" idx="21"/>
          </p:nvPr>
        </p:nvSpPr>
        <p:spPr/>
        <p:txBody>
          <a:bodyPr/>
          <a:lstStyle/>
          <a:p>
            <a:endParaRPr lang="nl-NL"/>
          </a:p>
        </p:txBody>
      </p:sp>
      <p:sp>
        <p:nvSpPr>
          <p:cNvPr id="7" name="Tijdelijke aanduiding voor tekst 6">
            <a:extLst>
              <a:ext uri="{FF2B5EF4-FFF2-40B4-BE49-F238E27FC236}">
                <a16:creationId xmlns:a16="http://schemas.microsoft.com/office/drawing/2014/main" id="{AB1197B3-1CA1-96F5-11ED-916253C168CF}"/>
              </a:ext>
            </a:extLst>
          </p:cNvPr>
          <p:cNvSpPr>
            <a:spLocks noGrp="1"/>
          </p:cNvSpPr>
          <p:nvPr>
            <p:ph type="body" sz="quarter" idx="22"/>
          </p:nvPr>
        </p:nvSpPr>
        <p:spPr/>
        <p:txBody>
          <a:bodyPr/>
          <a:lstStyle/>
          <a:p>
            <a:r>
              <a:rPr lang="nl-NL" dirty="0"/>
              <a:t>100%</a:t>
            </a:r>
          </a:p>
          <a:p>
            <a:pPr lvl="1"/>
            <a:r>
              <a:rPr lang="nl-NL" sz="1150" dirty="0"/>
              <a:t>Er wordt een 100% stijging verwacht van obesitas</a:t>
            </a:r>
          </a:p>
          <a:p>
            <a:pPr lvl="1"/>
            <a:r>
              <a:rPr lang="nl-NL" sz="1150" dirty="0"/>
              <a:t>bij kinderen tussen 2020 en 2035.</a:t>
            </a:r>
            <a:r>
              <a:rPr lang="nl-NL" sz="1150" baseline="30000" dirty="0"/>
              <a:t>2</a:t>
            </a:r>
          </a:p>
        </p:txBody>
      </p:sp>
      <p:sp>
        <p:nvSpPr>
          <p:cNvPr id="8" name="Tijdelijke aanduiding voor tekst 7">
            <a:extLst>
              <a:ext uri="{FF2B5EF4-FFF2-40B4-BE49-F238E27FC236}">
                <a16:creationId xmlns:a16="http://schemas.microsoft.com/office/drawing/2014/main" id="{8645D2CB-80E7-5349-DEC6-CC95ED6A13E0}"/>
              </a:ext>
            </a:extLst>
          </p:cNvPr>
          <p:cNvSpPr>
            <a:spLocks noGrp="1"/>
          </p:cNvSpPr>
          <p:nvPr>
            <p:ph type="body" sz="half" idx="23"/>
          </p:nvPr>
        </p:nvSpPr>
        <p:spPr/>
        <p:txBody>
          <a:bodyPr/>
          <a:lstStyle/>
          <a:p>
            <a:endParaRPr lang="nl-NL"/>
          </a:p>
        </p:txBody>
      </p:sp>
      <p:sp>
        <p:nvSpPr>
          <p:cNvPr id="9" name="Tijdelijke aanduiding voor tekst 8">
            <a:extLst>
              <a:ext uri="{FF2B5EF4-FFF2-40B4-BE49-F238E27FC236}">
                <a16:creationId xmlns:a16="http://schemas.microsoft.com/office/drawing/2014/main" id="{E874AFD2-F9C6-3852-241A-3F4E7CE6920C}"/>
              </a:ext>
            </a:extLst>
          </p:cNvPr>
          <p:cNvSpPr>
            <a:spLocks noGrp="1"/>
          </p:cNvSpPr>
          <p:nvPr>
            <p:ph type="body" sz="quarter" idx="24"/>
          </p:nvPr>
        </p:nvSpPr>
        <p:spPr/>
        <p:txBody>
          <a:bodyPr/>
          <a:lstStyle/>
          <a:p>
            <a:r>
              <a:rPr lang="nl-NL" dirty="0"/>
              <a:t>79 </a:t>
            </a:r>
            <a:r>
              <a:rPr lang="nl-NL" dirty="0" err="1"/>
              <a:t>mld</a:t>
            </a:r>
            <a:endParaRPr lang="nl-NL" dirty="0"/>
          </a:p>
          <a:p>
            <a:pPr lvl="1"/>
            <a:r>
              <a:rPr lang="nl-NL" sz="1150" dirty="0"/>
              <a:t>Kosten overgewicht en obesitas bij volwassenen</a:t>
            </a:r>
          </a:p>
          <a:p>
            <a:pPr lvl="1"/>
            <a:r>
              <a:rPr lang="nl-NL" sz="1150" dirty="0"/>
              <a:t>zijn ruim 79 miljard per jaar.</a:t>
            </a:r>
            <a:r>
              <a:rPr lang="nl-NL" sz="1150" baseline="30000" dirty="0"/>
              <a:t>3</a:t>
            </a:r>
          </a:p>
        </p:txBody>
      </p:sp>
      <p:sp>
        <p:nvSpPr>
          <p:cNvPr id="10" name="Tijdelijke aanduiding voor tekst 9">
            <a:extLst>
              <a:ext uri="{FF2B5EF4-FFF2-40B4-BE49-F238E27FC236}">
                <a16:creationId xmlns:a16="http://schemas.microsoft.com/office/drawing/2014/main" id="{5F96B2C4-396A-8587-5B23-F94ADB41CDF7}"/>
              </a:ext>
            </a:extLst>
          </p:cNvPr>
          <p:cNvSpPr>
            <a:spLocks noGrp="1"/>
          </p:cNvSpPr>
          <p:nvPr>
            <p:ph type="body" sz="half" idx="25"/>
          </p:nvPr>
        </p:nvSpPr>
        <p:spPr/>
        <p:txBody>
          <a:bodyPr/>
          <a:lstStyle/>
          <a:p>
            <a:endParaRPr lang="nl-NL"/>
          </a:p>
        </p:txBody>
      </p:sp>
      <p:sp>
        <p:nvSpPr>
          <p:cNvPr id="11" name="Tijdelijke aanduiding voor tekst 10">
            <a:extLst>
              <a:ext uri="{FF2B5EF4-FFF2-40B4-BE49-F238E27FC236}">
                <a16:creationId xmlns:a16="http://schemas.microsoft.com/office/drawing/2014/main" id="{3C86EC94-66D2-2064-139D-F5A1729CF58B}"/>
              </a:ext>
            </a:extLst>
          </p:cNvPr>
          <p:cNvSpPr>
            <a:spLocks noGrp="1"/>
          </p:cNvSpPr>
          <p:nvPr>
            <p:ph type="body" sz="quarter" idx="26"/>
          </p:nvPr>
        </p:nvSpPr>
        <p:spPr>
          <a:xfrm>
            <a:off x="1152000" y="2560880"/>
            <a:ext cx="3311999" cy="1305763"/>
          </a:xfrm>
        </p:spPr>
        <p:txBody>
          <a:bodyPr/>
          <a:lstStyle/>
          <a:p>
            <a:r>
              <a:rPr lang="nl-NL" dirty="0"/>
              <a:t>Gevolgen</a:t>
            </a:r>
          </a:p>
          <a:p>
            <a:pPr lvl="1"/>
            <a:r>
              <a:rPr lang="nl-NL" sz="1150" dirty="0"/>
              <a:t>Kinderen met overgewicht en obesitas ervaren</a:t>
            </a:r>
          </a:p>
          <a:p>
            <a:pPr lvl="1"/>
            <a:r>
              <a:rPr lang="nl-NL" sz="1150" dirty="0"/>
              <a:t>meer fysieke, sociale en mentale problemen en</a:t>
            </a:r>
          </a:p>
          <a:p>
            <a:pPr lvl="1"/>
            <a:r>
              <a:rPr lang="nl-NL" sz="1150" dirty="0"/>
              <a:t>dit heeft een negatieve invloed op de kwaliteit van</a:t>
            </a:r>
          </a:p>
          <a:p>
            <a:pPr lvl="1"/>
            <a:r>
              <a:rPr lang="nl-NL" sz="1150" dirty="0"/>
              <a:t>leven van het kind.</a:t>
            </a:r>
          </a:p>
        </p:txBody>
      </p:sp>
      <p:sp>
        <p:nvSpPr>
          <p:cNvPr id="14" name="Tijdelijke aanduiding voor tekst 13">
            <a:extLst>
              <a:ext uri="{FF2B5EF4-FFF2-40B4-BE49-F238E27FC236}">
                <a16:creationId xmlns:a16="http://schemas.microsoft.com/office/drawing/2014/main" id="{CE7FDF7C-0FD4-679D-8BC2-237F5FC5232E}"/>
              </a:ext>
            </a:extLst>
          </p:cNvPr>
          <p:cNvSpPr>
            <a:spLocks noGrp="1"/>
          </p:cNvSpPr>
          <p:nvPr>
            <p:ph type="body" sz="half" idx="29"/>
          </p:nvPr>
        </p:nvSpPr>
        <p:spPr/>
        <p:txBody>
          <a:bodyPr/>
          <a:lstStyle/>
          <a:p>
            <a:endParaRPr lang="nl-NL"/>
          </a:p>
        </p:txBody>
      </p:sp>
      <p:sp>
        <p:nvSpPr>
          <p:cNvPr id="15" name="Tijdelijke aanduiding voor tekst 14">
            <a:extLst>
              <a:ext uri="{FF2B5EF4-FFF2-40B4-BE49-F238E27FC236}">
                <a16:creationId xmlns:a16="http://schemas.microsoft.com/office/drawing/2014/main" id="{7714D090-55EE-EC5C-8ED8-7BCB2DA9D277}"/>
              </a:ext>
            </a:extLst>
          </p:cNvPr>
          <p:cNvSpPr>
            <a:spLocks noGrp="1"/>
          </p:cNvSpPr>
          <p:nvPr>
            <p:ph type="body" sz="quarter" idx="30"/>
          </p:nvPr>
        </p:nvSpPr>
        <p:spPr/>
        <p:txBody>
          <a:bodyPr/>
          <a:lstStyle/>
          <a:p>
            <a:r>
              <a:rPr lang="nl-NL" dirty="0"/>
              <a:t>1 op 2</a:t>
            </a:r>
          </a:p>
          <a:p>
            <a:pPr lvl="1"/>
            <a:r>
              <a:rPr lang="nl-NL" sz="1150" dirty="0"/>
              <a:t>Volwassenen heeft overgewicht.</a:t>
            </a:r>
            <a:r>
              <a:rPr lang="nl-NL" sz="1150" baseline="30000" dirty="0"/>
              <a:t>4</a:t>
            </a:r>
          </a:p>
        </p:txBody>
      </p:sp>
    </p:spTree>
    <p:extLst>
      <p:ext uri="{BB962C8B-B14F-4D97-AF65-F5344CB8AC3E}">
        <p14:creationId xmlns:p14="http://schemas.microsoft.com/office/powerpoint/2010/main" val="1082702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97A0C589-AE6D-876A-2C3B-231000346638}"/>
              </a:ext>
            </a:extLst>
          </p:cNvPr>
          <p:cNvSpPr>
            <a:spLocks noGrp="1"/>
          </p:cNvSpPr>
          <p:nvPr>
            <p:ph type="body" sz="half" idx="15"/>
          </p:nvPr>
        </p:nvSpPr>
        <p:spPr>
          <a:xfrm>
            <a:off x="805063" y="2571750"/>
            <a:ext cx="2951999" cy="936000"/>
          </a:xfrm>
        </p:spPr>
        <p:txBody>
          <a:bodyPr/>
          <a:lstStyle/>
          <a:p>
            <a:endParaRPr lang="nl-NL"/>
          </a:p>
        </p:txBody>
      </p:sp>
      <p:sp>
        <p:nvSpPr>
          <p:cNvPr id="3" name="Tijdelijke aanduiding voor afbeelding 2">
            <a:extLst>
              <a:ext uri="{FF2B5EF4-FFF2-40B4-BE49-F238E27FC236}">
                <a16:creationId xmlns:a16="http://schemas.microsoft.com/office/drawing/2014/main" id="{1EB8BC0F-2346-3B64-864A-F5D048D08AE0}"/>
              </a:ext>
            </a:extLst>
          </p:cNvPr>
          <p:cNvSpPr>
            <a:spLocks noGrp="1"/>
          </p:cNvSpPr>
          <p:nvPr>
            <p:ph type="pic" idx="13"/>
          </p:nvPr>
        </p:nvSpPr>
        <p:spPr/>
        <p:txBody>
          <a:bodyPr/>
          <a:lstStyle/>
          <a:p>
            <a:endParaRPr lang="nl-NL"/>
          </a:p>
        </p:txBody>
      </p:sp>
    </p:spTree>
    <p:extLst>
      <p:ext uri="{BB962C8B-B14F-4D97-AF65-F5344CB8AC3E}">
        <p14:creationId xmlns:p14="http://schemas.microsoft.com/office/powerpoint/2010/main" val="3244829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601AA0-B665-0C15-3FC2-567723BF1DAD}"/>
              </a:ext>
            </a:extLst>
          </p:cNvPr>
          <p:cNvSpPr>
            <a:spLocks noGrp="1"/>
          </p:cNvSpPr>
          <p:nvPr>
            <p:ph type="title"/>
          </p:nvPr>
        </p:nvSpPr>
        <p:spPr/>
        <p:txBody>
          <a:bodyPr/>
          <a:lstStyle/>
          <a:p>
            <a:r>
              <a:rPr lang="nl-NL" dirty="0"/>
              <a:t>Overgewicht in feiten en cijfers (regionaal)</a:t>
            </a:r>
          </a:p>
        </p:txBody>
      </p:sp>
      <p:sp>
        <p:nvSpPr>
          <p:cNvPr id="3" name="Tijdelijke aanduiding voor tekst 2">
            <a:extLst>
              <a:ext uri="{FF2B5EF4-FFF2-40B4-BE49-F238E27FC236}">
                <a16:creationId xmlns:a16="http://schemas.microsoft.com/office/drawing/2014/main" id="{0AC57C50-177D-2D36-792B-FA7F852E2F65}"/>
              </a:ext>
            </a:extLst>
          </p:cNvPr>
          <p:cNvSpPr>
            <a:spLocks noGrp="1"/>
          </p:cNvSpPr>
          <p:nvPr>
            <p:ph type="body" sz="half" idx="14"/>
          </p:nvPr>
        </p:nvSpPr>
        <p:spPr/>
        <p:txBody>
          <a:bodyPr/>
          <a:lstStyle/>
          <a:p>
            <a:r>
              <a:rPr lang="nl-NL" sz="1000" noProof="1"/>
              <a:t>1 BRON</a:t>
            </a:r>
          </a:p>
        </p:txBody>
      </p:sp>
      <p:sp>
        <p:nvSpPr>
          <p:cNvPr id="4" name="Tijdelijke aanduiding voor tekst 3">
            <a:extLst>
              <a:ext uri="{FF2B5EF4-FFF2-40B4-BE49-F238E27FC236}">
                <a16:creationId xmlns:a16="http://schemas.microsoft.com/office/drawing/2014/main" id="{4D16FA19-9AC3-AEA7-D9B4-C73ACF53C567}"/>
              </a:ext>
            </a:extLst>
          </p:cNvPr>
          <p:cNvSpPr>
            <a:spLocks noGrp="1"/>
          </p:cNvSpPr>
          <p:nvPr>
            <p:ph type="body" sz="quarter" idx="15"/>
          </p:nvPr>
        </p:nvSpPr>
        <p:spPr/>
        <p:txBody>
          <a:bodyPr/>
          <a:lstStyle/>
          <a:p>
            <a:r>
              <a:rPr lang="nl-NL" dirty="0"/>
              <a:t>1 op x</a:t>
            </a:r>
          </a:p>
          <a:p>
            <a:pPr lvl="1"/>
            <a:r>
              <a:rPr lang="nl-NL" sz="1150" dirty="0"/>
              <a:t>kinderen in x</a:t>
            </a:r>
          </a:p>
          <a:p>
            <a:pPr lvl="1"/>
            <a:r>
              <a:rPr lang="nl-NL" sz="1150" dirty="0"/>
              <a:t>heeft overgewicht.</a:t>
            </a:r>
            <a:r>
              <a:rPr lang="nl-NL" sz="1150" baseline="30000" dirty="0"/>
              <a:t>1</a:t>
            </a:r>
          </a:p>
        </p:txBody>
      </p:sp>
      <p:sp>
        <p:nvSpPr>
          <p:cNvPr id="5" name="Tijdelijke aanduiding voor tekst 4">
            <a:extLst>
              <a:ext uri="{FF2B5EF4-FFF2-40B4-BE49-F238E27FC236}">
                <a16:creationId xmlns:a16="http://schemas.microsoft.com/office/drawing/2014/main" id="{FB341C1B-93A1-98B3-DF33-A82094D62F8D}"/>
              </a:ext>
            </a:extLst>
          </p:cNvPr>
          <p:cNvSpPr>
            <a:spLocks noGrp="1"/>
          </p:cNvSpPr>
          <p:nvPr>
            <p:ph type="body" sz="half" idx="20"/>
          </p:nvPr>
        </p:nvSpPr>
        <p:spPr/>
        <p:txBody>
          <a:bodyPr/>
          <a:lstStyle/>
          <a:p>
            <a:endParaRPr lang="nl-NL"/>
          </a:p>
        </p:txBody>
      </p:sp>
      <p:sp>
        <p:nvSpPr>
          <p:cNvPr id="6" name="Tijdelijke aanduiding voor tekst 5">
            <a:extLst>
              <a:ext uri="{FF2B5EF4-FFF2-40B4-BE49-F238E27FC236}">
                <a16:creationId xmlns:a16="http://schemas.microsoft.com/office/drawing/2014/main" id="{F014732B-63B0-F122-A79A-64ED3C1ABCD0}"/>
              </a:ext>
            </a:extLst>
          </p:cNvPr>
          <p:cNvSpPr>
            <a:spLocks noGrp="1"/>
          </p:cNvSpPr>
          <p:nvPr>
            <p:ph type="body" sz="half" idx="21"/>
          </p:nvPr>
        </p:nvSpPr>
        <p:spPr/>
        <p:txBody>
          <a:bodyPr/>
          <a:lstStyle/>
          <a:p>
            <a:endParaRPr lang="nl-NL"/>
          </a:p>
        </p:txBody>
      </p:sp>
      <p:sp>
        <p:nvSpPr>
          <p:cNvPr id="7" name="Tijdelijke aanduiding voor tekst 6">
            <a:extLst>
              <a:ext uri="{FF2B5EF4-FFF2-40B4-BE49-F238E27FC236}">
                <a16:creationId xmlns:a16="http://schemas.microsoft.com/office/drawing/2014/main" id="{AB1197B3-1CA1-96F5-11ED-916253C168CF}"/>
              </a:ext>
            </a:extLst>
          </p:cNvPr>
          <p:cNvSpPr>
            <a:spLocks noGrp="1"/>
          </p:cNvSpPr>
          <p:nvPr>
            <p:ph type="body" sz="quarter" idx="22"/>
          </p:nvPr>
        </p:nvSpPr>
        <p:spPr/>
        <p:txBody>
          <a:bodyPr/>
          <a:lstStyle/>
          <a:p>
            <a:r>
              <a:rPr lang="nl-NL"/>
              <a:t>…</a:t>
            </a:r>
          </a:p>
          <a:p>
            <a:pPr lvl="1"/>
            <a:r>
              <a:rPr lang="nl-NL"/>
              <a:t>…</a:t>
            </a:r>
            <a:endParaRPr lang="nl-NL" baseline="30000"/>
          </a:p>
        </p:txBody>
      </p:sp>
      <p:sp>
        <p:nvSpPr>
          <p:cNvPr id="8" name="Tijdelijke aanduiding voor tekst 7">
            <a:extLst>
              <a:ext uri="{FF2B5EF4-FFF2-40B4-BE49-F238E27FC236}">
                <a16:creationId xmlns:a16="http://schemas.microsoft.com/office/drawing/2014/main" id="{8645D2CB-80E7-5349-DEC6-CC95ED6A13E0}"/>
              </a:ext>
            </a:extLst>
          </p:cNvPr>
          <p:cNvSpPr>
            <a:spLocks noGrp="1"/>
          </p:cNvSpPr>
          <p:nvPr>
            <p:ph type="body" sz="half" idx="23"/>
          </p:nvPr>
        </p:nvSpPr>
        <p:spPr/>
        <p:txBody>
          <a:bodyPr/>
          <a:lstStyle/>
          <a:p>
            <a:endParaRPr lang="nl-NL"/>
          </a:p>
        </p:txBody>
      </p:sp>
      <p:sp>
        <p:nvSpPr>
          <p:cNvPr id="9" name="Tijdelijke aanduiding voor tekst 8">
            <a:extLst>
              <a:ext uri="{FF2B5EF4-FFF2-40B4-BE49-F238E27FC236}">
                <a16:creationId xmlns:a16="http://schemas.microsoft.com/office/drawing/2014/main" id="{E874AFD2-F9C6-3852-241A-3F4E7CE6920C}"/>
              </a:ext>
            </a:extLst>
          </p:cNvPr>
          <p:cNvSpPr>
            <a:spLocks noGrp="1"/>
          </p:cNvSpPr>
          <p:nvPr>
            <p:ph type="body" sz="quarter" idx="24"/>
          </p:nvPr>
        </p:nvSpPr>
        <p:spPr/>
        <p:txBody>
          <a:bodyPr/>
          <a:lstStyle/>
          <a:p>
            <a:r>
              <a:rPr lang="nl-NL"/>
              <a:t>…</a:t>
            </a:r>
          </a:p>
          <a:p>
            <a:pPr lvl="1"/>
            <a:r>
              <a:rPr lang="nl-NL"/>
              <a:t>…</a:t>
            </a:r>
            <a:endParaRPr lang="nl-NL" baseline="30000"/>
          </a:p>
        </p:txBody>
      </p:sp>
      <p:sp>
        <p:nvSpPr>
          <p:cNvPr id="10" name="Tijdelijke aanduiding voor tekst 9">
            <a:extLst>
              <a:ext uri="{FF2B5EF4-FFF2-40B4-BE49-F238E27FC236}">
                <a16:creationId xmlns:a16="http://schemas.microsoft.com/office/drawing/2014/main" id="{5F96B2C4-396A-8587-5B23-F94ADB41CDF7}"/>
              </a:ext>
            </a:extLst>
          </p:cNvPr>
          <p:cNvSpPr>
            <a:spLocks noGrp="1"/>
          </p:cNvSpPr>
          <p:nvPr>
            <p:ph type="body" sz="half" idx="25"/>
          </p:nvPr>
        </p:nvSpPr>
        <p:spPr/>
        <p:txBody>
          <a:bodyPr/>
          <a:lstStyle/>
          <a:p>
            <a:endParaRPr lang="nl-NL" dirty="0"/>
          </a:p>
        </p:txBody>
      </p:sp>
      <p:sp>
        <p:nvSpPr>
          <p:cNvPr id="11" name="Tijdelijke aanduiding voor tekst 10">
            <a:extLst>
              <a:ext uri="{FF2B5EF4-FFF2-40B4-BE49-F238E27FC236}">
                <a16:creationId xmlns:a16="http://schemas.microsoft.com/office/drawing/2014/main" id="{3C86EC94-66D2-2064-139D-F5A1729CF58B}"/>
              </a:ext>
            </a:extLst>
          </p:cNvPr>
          <p:cNvSpPr>
            <a:spLocks noGrp="1"/>
          </p:cNvSpPr>
          <p:nvPr>
            <p:ph type="body" sz="quarter" idx="26"/>
          </p:nvPr>
        </p:nvSpPr>
        <p:spPr>
          <a:xfrm>
            <a:off x="1152000" y="2560880"/>
            <a:ext cx="3311999" cy="1305763"/>
          </a:xfrm>
        </p:spPr>
        <p:txBody>
          <a:bodyPr/>
          <a:lstStyle/>
          <a:p>
            <a:r>
              <a:rPr lang="nl-NL" dirty="0"/>
              <a:t>…overgewicht</a:t>
            </a:r>
          </a:p>
          <a:p>
            <a:pPr lvl="1"/>
            <a:r>
              <a:rPr lang="nl-NL" sz="1150" dirty="0"/>
              <a:t>Kinderen met en obesitas ervaren</a:t>
            </a:r>
          </a:p>
          <a:p>
            <a:pPr lvl="1"/>
            <a:r>
              <a:rPr lang="nl-NL" sz="1150" dirty="0"/>
              <a:t>…</a:t>
            </a:r>
          </a:p>
        </p:txBody>
      </p:sp>
      <p:sp>
        <p:nvSpPr>
          <p:cNvPr id="14" name="Tijdelijke aanduiding voor tekst 13">
            <a:extLst>
              <a:ext uri="{FF2B5EF4-FFF2-40B4-BE49-F238E27FC236}">
                <a16:creationId xmlns:a16="http://schemas.microsoft.com/office/drawing/2014/main" id="{CE7FDF7C-0FD4-679D-8BC2-237F5FC5232E}"/>
              </a:ext>
            </a:extLst>
          </p:cNvPr>
          <p:cNvSpPr>
            <a:spLocks noGrp="1"/>
          </p:cNvSpPr>
          <p:nvPr>
            <p:ph type="body" sz="half" idx="29"/>
          </p:nvPr>
        </p:nvSpPr>
        <p:spPr/>
        <p:txBody>
          <a:bodyPr/>
          <a:lstStyle/>
          <a:p>
            <a:endParaRPr lang="nl-NL"/>
          </a:p>
        </p:txBody>
      </p:sp>
      <p:sp>
        <p:nvSpPr>
          <p:cNvPr id="15" name="Tijdelijke aanduiding voor tekst 14">
            <a:extLst>
              <a:ext uri="{FF2B5EF4-FFF2-40B4-BE49-F238E27FC236}">
                <a16:creationId xmlns:a16="http://schemas.microsoft.com/office/drawing/2014/main" id="{7714D090-55EE-EC5C-8ED8-7BCB2DA9D277}"/>
              </a:ext>
            </a:extLst>
          </p:cNvPr>
          <p:cNvSpPr>
            <a:spLocks noGrp="1"/>
          </p:cNvSpPr>
          <p:nvPr>
            <p:ph type="body" sz="quarter" idx="30"/>
          </p:nvPr>
        </p:nvSpPr>
        <p:spPr/>
        <p:txBody>
          <a:bodyPr/>
          <a:lstStyle/>
          <a:p>
            <a:r>
              <a:rPr lang="nl-NL"/>
              <a:t>…</a:t>
            </a:r>
          </a:p>
          <a:p>
            <a:pPr lvl="1"/>
            <a:r>
              <a:rPr lang="nl-NL"/>
              <a:t>….</a:t>
            </a:r>
            <a:endParaRPr lang="nl-NL" baseline="30000"/>
          </a:p>
        </p:txBody>
      </p:sp>
    </p:spTree>
    <p:extLst>
      <p:ext uri="{BB962C8B-B14F-4D97-AF65-F5344CB8AC3E}">
        <p14:creationId xmlns:p14="http://schemas.microsoft.com/office/powerpoint/2010/main" val="1833374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C7CF65-C2F1-74B5-ACAF-8A06880CFCBF}"/>
              </a:ext>
            </a:extLst>
          </p:cNvPr>
          <p:cNvSpPr>
            <a:spLocks noGrp="1"/>
          </p:cNvSpPr>
          <p:nvPr>
            <p:ph type="title"/>
          </p:nvPr>
        </p:nvSpPr>
        <p:spPr/>
        <p:txBody>
          <a:bodyPr/>
          <a:lstStyle/>
          <a:p>
            <a:r>
              <a:rPr lang="nl-NL" dirty="0"/>
              <a:t>JOGG &amp; Kind naar</a:t>
            </a:r>
            <a:br>
              <a:rPr lang="nl-NL" dirty="0"/>
            </a:br>
            <a:r>
              <a:rPr lang="nl-NL" dirty="0"/>
              <a:t>Gezonder Gewicht</a:t>
            </a:r>
          </a:p>
        </p:txBody>
      </p:sp>
    </p:spTree>
    <p:extLst>
      <p:ext uri="{BB962C8B-B14F-4D97-AF65-F5344CB8AC3E}">
        <p14:creationId xmlns:p14="http://schemas.microsoft.com/office/powerpoint/2010/main" val="952269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1F62FE4-9EC1-0476-344C-337B5A1A2E14}"/>
              </a:ext>
            </a:extLst>
          </p:cNvPr>
          <p:cNvPicPr>
            <a:picLocks noChangeAspect="1"/>
          </p:cNvPicPr>
          <p:nvPr/>
        </p:nvPicPr>
        <p:blipFill>
          <a:blip r:embed="rId3"/>
          <a:stretch>
            <a:fillRect/>
          </a:stretch>
        </p:blipFill>
        <p:spPr>
          <a:xfrm>
            <a:off x="774700" y="1120970"/>
            <a:ext cx="7594600" cy="3124200"/>
          </a:xfrm>
          <a:prstGeom prst="rect">
            <a:avLst/>
          </a:prstGeom>
        </p:spPr>
      </p:pic>
      <p:sp>
        <p:nvSpPr>
          <p:cNvPr id="2" name="Tijdelijke aanduiding voor tekst 1">
            <a:extLst>
              <a:ext uri="{FF2B5EF4-FFF2-40B4-BE49-F238E27FC236}">
                <a16:creationId xmlns:a16="http://schemas.microsoft.com/office/drawing/2014/main" id="{B545192D-CBD1-67CE-50CE-C408A47181F3}"/>
              </a:ext>
            </a:extLst>
          </p:cNvPr>
          <p:cNvSpPr>
            <a:spLocks noGrp="1"/>
          </p:cNvSpPr>
          <p:nvPr>
            <p:ph type="body" sz="half" idx="14"/>
          </p:nvPr>
        </p:nvSpPr>
        <p:spPr/>
        <p:txBody>
          <a:bodyPr/>
          <a:lstStyle/>
          <a:p>
            <a:endParaRPr lang="nl-NL"/>
          </a:p>
        </p:txBody>
      </p:sp>
    </p:spTree>
    <p:extLst>
      <p:ext uri="{BB962C8B-B14F-4D97-AF65-F5344CB8AC3E}">
        <p14:creationId xmlns:p14="http://schemas.microsoft.com/office/powerpoint/2010/main" val="3740315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191427-271E-6F90-3701-409DFDA0862F}"/>
              </a:ext>
            </a:extLst>
          </p:cNvPr>
          <p:cNvSpPr>
            <a:spLocks noGrp="1"/>
          </p:cNvSpPr>
          <p:nvPr>
            <p:ph type="title"/>
          </p:nvPr>
        </p:nvSpPr>
        <p:spPr/>
        <p:txBody>
          <a:bodyPr/>
          <a:lstStyle/>
          <a:p>
            <a:r>
              <a:rPr lang="nl-NL"/>
              <a:t>Vier preventie niveaus</a:t>
            </a:r>
          </a:p>
        </p:txBody>
      </p:sp>
      <p:pic>
        <p:nvPicPr>
          <p:cNvPr id="5" name="Afbeelding 4">
            <a:extLst>
              <a:ext uri="{FF2B5EF4-FFF2-40B4-BE49-F238E27FC236}">
                <a16:creationId xmlns:a16="http://schemas.microsoft.com/office/drawing/2014/main" id="{ABC18D96-8DF8-16D7-6800-991360DB6060}"/>
              </a:ext>
            </a:extLst>
          </p:cNvPr>
          <p:cNvPicPr>
            <a:picLocks noChangeAspect="1"/>
          </p:cNvPicPr>
          <p:nvPr/>
        </p:nvPicPr>
        <p:blipFill>
          <a:blip r:embed="rId3"/>
          <a:stretch>
            <a:fillRect/>
          </a:stretch>
        </p:blipFill>
        <p:spPr>
          <a:xfrm>
            <a:off x="4572000" y="1911792"/>
            <a:ext cx="3949700" cy="1943100"/>
          </a:xfrm>
          <a:prstGeom prst="rect">
            <a:avLst/>
          </a:prstGeom>
        </p:spPr>
      </p:pic>
      <p:sp>
        <p:nvSpPr>
          <p:cNvPr id="6" name="Tekstvak 5">
            <a:extLst>
              <a:ext uri="{FF2B5EF4-FFF2-40B4-BE49-F238E27FC236}">
                <a16:creationId xmlns:a16="http://schemas.microsoft.com/office/drawing/2014/main" id="{9C121248-475E-DDF9-80AE-2CBC061207D7}"/>
              </a:ext>
            </a:extLst>
          </p:cNvPr>
          <p:cNvSpPr txBox="1"/>
          <p:nvPr/>
        </p:nvSpPr>
        <p:spPr>
          <a:xfrm>
            <a:off x="792001" y="1556160"/>
            <a:ext cx="3600000" cy="463260"/>
          </a:xfrm>
          <a:prstGeom prst="rect">
            <a:avLst/>
          </a:prstGeom>
          <a:noFill/>
        </p:spPr>
        <p:txBody>
          <a:bodyPr wrap="square" lIns="0" tIns="0" rIns="0" bIns="0" rtlCol="0" anchor="t">
            <a:noAutofit/>
          </a:bodyPr>
          <a:lstStyle/>
          <a:p>
            <a:pPr algn="ctr"/>
            <a:r>
              <a:rPr lang="nl-NL" sz="1300" b="1" noProof="1"/>
              <a:t>Kind naar Gezonder Gewicht</a:t>
            </a:r>
            <a:endParaRPr lang="nl-NL"/>
          </a:p>
          <a:p>
            <a:pPr algn="ctr"/>
            <a:r>
              <a:rPr lang="nl-NL" sz="1300" b="1" noProof="1"/>
              <a:t> is gericht op:</a:t>
            </a:r>
            <a:endParaRPr lang="nl-NL"/>
          </a:p>
        </p:txBody>
      </p:sp>
      <p:sp>
        <p:nvSpPr>
          <p:cNvPr id="3" name="Tekstvak 1">
            <a:extLst>
              <a:ext uri="{FF2B5EF4-FFF2-40B4-BE49-F238E27FC236}">
                <a16:creationId xmlns:a16="http://schemas.microsoft.com/office/drawing/2014/main" id="{0BBF3FB1-7B13-37B2-95EA-D0C0556C8350}"/>
              </a:ext>
            </a:extLst>
          </p:cNvPr>
          <p:cNvSpPr txBox="1"/>
          <p:nvPr/>
        </p:nvSpPr>
        <p:spPr>
          <a:xfrm>
            <a:off x="4750479" y="1556160"/>
            <a:ext cx="3600000" cy="463260"/>
          </a:xfrm>
          <a:prstGeom prst="rect">
            <a:avLst/>
          </a:prstGeom>
          <a:noFill/>
        </p:spPr>
        <p:txBody>
          <a:bodyPr wrap="square" lIns="0" tIns="0" rIns="0" bIns="0" rtlCol="0" anchor="t">
            <a:noAutofit/>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nl-NL" sz="1300" b="1" noProof="1"/>
              <a:t>De JOGG-aanpak</a:t>
            </a:r>
            <a:endParaRPr lang="nl-NL"/>
          </a:p>
          <a:p>
            <a:pPr algn="ctr"/>
            <a:r>
              <a:rPr lang="nl-NL" sz="1300" b="1" noProof="1"/>
              <a:t> richt zich op:</a:t>
            </a:r>
            <a:endParaRPr lang="nl-NL"/>
          </a:p>
        </p:txBody>
      </p:sp>
      <p:pic>
        <p:nvPicPr>
          <p:cNvPr id="7" name="Afbeelding 6" descr="JUST_KnGG_afbeelding.png">
            <a:extLst>
              <a:ext uri="{FF2B5EF4-FFF2-40B4-BE49-F238E27FC236}">
                <a16:creationId xmlns:a16="http://schemas.microsoft.com/office/drawing/2014/main" id="{5E9FD881-94C6-72F4-4982-F656A12D9BAC}"/>
              </a:ext>
            </a:extLst>
          </p:cNvPr>
          <p:cNvPicPr>
            <a:picLocks noChangeAspect="1"/>
          </p:cNvPicPr>
          <p:nvPr/>
        </p:nvPicPr>
        <p:blipFill>
          <a:blip r:embed="rId4"/>
          <a:srcRect l="1945" t="18431" r="1401" b="1569"/>
          <a:stretch>
            <a:fillRect/>
          </a:stretch>
        </p:blipFill>
        <p:spPr>
          <a:xfrm>
            <a:off x="699762" y="2201579"/>
            <a:ext cx="3870380" cy="1588306"/>
          </a:xfrm>
          <a:prstGeom prst="rect">
            <a:avLst/>
          </a:prstGeom>
        </p:spPr>
      </p:pic>
    </p:spTree>
    <p:extLst>
      <p:ext uri="{BB962C8B-B14F-4D97-AF65-F5344CB8AC3E}">
        <p14:creationId xmlns:p14="http://schemas.microsoft.com/office/powerpoint/2010/main" val="1182498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719A05-BF19-10DF-A5A7-16D91F608182}"/>
              </a:ext>
            </a:extLst>
          </p:cNvPr>
          <p:cNvSpPr>
            <a:spLocks noGrp="1"/>
          </p:cNvSpPr>
          <p:nvPr>
            <p:ph type="title"/>
          </p:nvPr>
        </p:nvSpPr>
        <p:spPr/>
        <p:txBody>
          <a:bodyPr/>
          <a:lstStyle/>
          <a:p>
            <a:r>
              <a:rPr lang="nl-NL" dirty="0"/>
              <a:t>Kind naar</a:t>
            </a:r>
            <a:br>
              <a:rPr lang="nl-NL" dirty="0"/>
            </a:br>
            <a:r>
              <a:rPr lang="nl-NL" dirty="0"/>
              <a:t>Gezonder Gewicht</a:t>
            </a:r>
          </a:p>
        </p:txBody>
      </p:sp>
    </p:spTree>
    <p:extLst>
      <p:ext uri="{BB962C8B-B14F-4D97-AF65-F5344CB8AC3E}">
        <p14:creationId xmlns:p14="http://schemas.microsoft.com/office/powerpoint/2010/main" val="2679971948"/>
      </p:ext>
    </p:extLst>
  </p:cSld>
  <p:clrMapOvr>
    <a:masterClrMapping/>
  </p:clrMapOvr>
</p:sld>
</file>

<file path=ppt/theme/theme1.xml><?xml version="1.0" encoding="utf-8"?>
<a:theme xmlns:a="http://schemas.openxmlformats.org/drawingml/2006/main" name="JOGG KnGG">
  <a:themeElements>
    <a:clrScheme name="JOGG - Geel">
      <a:dk1>
        <a:sysClr val="windowText" lastClr="000000"/>
      </a:dk1>
      <a:lt1>
        <a:sysClr val="window" lastClr="FFFFFF"/>
      </a:lt1>
      <a:dk2>
        <a:srgbClr val="FFC943"/>
      </a:dk2>
      <a:lt2>
        <a:srgbClr val="FBBEE6"/>
      </a:lt2>
      <a:accent1>
        <a:srgbClr val="E8564F"/>
      </a:accent1>
      <a:accent2>
        <a:srgbClr val="F58349"/>
      </a:accent2>
      <a:accent3>
        <a:srgbClr val="FFC943"/>
      </a:accent3>
      <a:accent4>
        <a:srgbClr val="A1D078"/>
      </a:accent4>
      <a:accent5>
        <a:srgbClr val="7AC3E7"/>
      </a:accent5>
      <a:accent6>
        <a:srgbClr val="917FEE"/>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dirty="0" err="1" smtClean="0"/>
        </a:defPPr>
      </a:lstStyle>
    </a:txDef>
  </a:objectDefaults>
  <a:extraClrSchemeLst/>
  <a:extLst>
    <a:ext uri="{05A4C25C-085E-4340-85A3-A5531E510DB2}">
      <thm15:themeFamily xmlns:thm15="http://schemas.microsoft.com/office/thememl/2012/main" name="Presentation4" id="{28A80F1C-7E56-7145-ADE0-A5F585FF7516}" vid="{1F7FEB70-C50A-0941-A39E-93E04B71C635}"/>
    </a:ext>
  </a:extLst>
</a:theme>
</file>

<file path=ppt/theme/theme2.xml><?xml version="1.0" encoding="utf-8"?>
<a:theme xmlns:a="http://schemas.openxmlformats.org/drawingml/2006/main" name="JOGG KnGG">
  <a:themeElements>
    <a:clrScheme name="JOGG - Geel">
      <a:dk1>
        <a:sysClr val="windowText" lastClr="000000"/>
      </a:dk1>
      <a:lt1>
        <a:sysClr val="window" lastClr="FFFFFF"/>
      </a:lt1>
      <a:dk2>
        <a:srgbClr val="FFC943"/>
      </a:dk2>
      <a:lt2>
        <a:srgbClr val="FBBEE6"/>
      </a:lt2>
      <a:accent1>
        <a:srgbClr val="E8564F"/>
      </a:accent1>
      <a:accent2>
        <a:srgbClr val="F58349"/>
      </a:accent2>
      <a:accent3>
        <a:srgbClr val="FFC943"/>
      </a:accent3>
      <a:accent4>
        <a:srgbClr val="A1D078"/>
      </a:accent4>
      <a:accent5>
        <a:srgbClr val="7AC3E7"/>
      </a:accent5>
      <a:accent6>
        <a:srgbClr val="917FEE"/>
      </a:accent6>
      <a:hlink>
        <a:srgbClr val="000000"/>
      </a:hlink>
      <a:folHlink>
        <a:srgbClr val="000000"/>
      </a:folHlink>
    </a:clrScheme>
    <a:fontScheme name="HouschkaAlt">
      <a:majorFont>
        <a:latin typeface="HouschkaAltBold"/>
        <a:ea typeface=""/>
        <a:cs typeface=""/>
      </a:majorFont>
      <a:minorFont>
        <a:latin typeface="HouschkaAltMedium"/>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dirty="0" err="1" smtClean="0"/>
        </a:defPPr>
      </a:lstStyle>
    </a:txDef>
  </a:objectDefaults>
  <a:extraClrSchemeLst/>
  <a:extLst>
    <a:ext uri="{05A4C25C-085E-4340-85A3-A5531E510DB2}">
      <thm15:themeFamily xmlns:thm15="http://schemas.microsoft.com/office/thememl/2012/main" name="Presentation3" id="{8978296D-C0B0-C645-B25D-210D6F205792}" vid="{5A541538-241A-FC48-8D61-CF966403B420}"/>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31A369D289B047BAA90BF4844018B8" ma:contentTypeVersion="18" ma:contentTypeDescription="Een nieuw document maken." ma:contentTypeScope="" ma:versionID="4404621da499b6541a5e5623c28c4754">
  <xsd:schema xmlns:xsd="http://www.w3.org/2001/XMLSchema" xmlns:xs="http://www.w3.org/2001/XMLSchema" xmlns:p="http://schemas.microsoft.com/office/2006/metadata/properties" xmlns:ns2="23f6eaa3-1e7c-4d9d-a0ce-77c40fe54ed2" xmlns:ns3="8c321e27-f0c0-43c8-b11d-a547c7a4924b" targetNamespace="http://schemas.microsoft.com/office/2006/metadata/properties" ma:root="true" ma:fieldsID="d4b75cbbd03c6d35bf27948458f8e868" ns2:_="" ns3:_="">
    <xsd:import namespace="23f6eaa3-1e7c-4d9d-a0ce-77c40fe54ed2"/>
    <xsd:import namespace="8c321e27-f0c0-43c8-b11d-a547c7a4924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abel" minOccurs="0"/>
                <xsd:element ref="ns3:Thema"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Location"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f6eaa3-1e7c-4d9d-a0ce-77c40fe54ed2"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18" nillable="true" ma:displayName="Taxonomy Catch All Column" ma:hidden="true" ma:list="{64f76967-5fe0-49a1-bd3e-61bd9cd30441}" ma:internalName="TaxCatchAll" ma:showField="CatchAllData" ma:web="23f6eaa3-1e7c-4d9d-a0ce-77c40fe54ed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c321e27-f0c0-43c8-b11d-a547c7a4924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abel" ma:index="14" nillable="true" ma:displayName="Doelgroep" ma:format="Dropdown" ma:internalName="Label">
      <xsd:complexType>
        <xsd:complexContent>
          <xsd:extension base="dms:MultiChoice">
            <xsd:sequence>
              <xsd:element name="Value" maxOccurs="unbounded" minOccurs="0" nillable="true">
                <xsd:simpleType>
                  <xsd:restriction base="dms:Choice">
                    <xsd:enumeration value="Landelijk"/>
                    <xsd:enumeration value="Intern"/>
                    <xsd:enumeration value="CZV"/>
                    <xsd:enumeration value="Projectleider"/>
                    <xsd:enumeration value="Gemeenten"/>
                    <xsd:enumeration value="Zorg- en wijkprofessionals"/>
                    <xsd:enumeration value="Regiocoördinator"/>
                  </xsd:restriction>
                </xsd:simpleType>
              </xsd:element>
            </xsd:sequence>
          </xsd:extension>
        </xsd:complexContent>
      </xsd:complexType>
    </xsd:element>
    <xsd:element name="Thema" ma:index="15" nillable="true" ma:displayName="Thema " ma:format="Dropdown" ma:internalName="Thema">
      <xsd:complexType>
        <xsd:complexContent>
          <xsd:extension base="dms:MultiChoice">
            <xsd:sequence>
              <xsd:element name="Value" maxOccurs="unbounded" minOccurs="0" nillable="true">
                <xsd:simpleType>
                  <xsd:restriction base="dms:Choice">
                    <xsd:enumeration value="Financiering"/>
                    <xsd:enumeration value="Regionale samenwerking"/>
                    <xsd:enumeration value="Onderzoek"/>
                    <xsd:enumeration value="Implementie"/>
                    <xsd:enumeration value="Overig"/>
                    <xsd:enumeration value="M&amp;E"/>
                    <xsd:enumeration value="Communicatie"/>
                    <xsd:enumeration value="Tools"/>
                    <xsd:enumeration value="Ondersteuningsaanbod"/>
                    <xsd:enumeration value="Borging"/>
                    <xsd:enumeration value="Inhoud van de aanpak"/>
                  </xsd:restriction>
                </xsd:simpleType>
              </xsd:element>
            </xsd:sequence>
          </xsd:extension>
        </xsd:complexContent>
      </xsd:complex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d5e7bb2a-567a-4127-a16e-7d25c9651b0e"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CR" ma:index="2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c321e27-f0c0-43c8-b11d-a547c7a4924b">
      <Terms xmlns="http://schemas.microsoft.com/office/infopath/2007/PartnerControls"/>
    </lcf76f155ced4ddcb4097134ff3c332f>
    <TaxCatchAll xmlns="23f6eaa3-1e7c-4d9d-a0ce-77c40fe54ed2" xsi:nil="true"/>
    <Thema xmlns="8c321e27-f0c0-43c8-b11d-a547c7a4924b" xsi:nil="true"/>
    <Label xmlns="8c321e27-f0c0-43c8-b11d-a547c7a4924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8D0102-D625-4458-BE98-7EACCCF5D8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f6eaa3-1e7c-4d9d-a0ce-77c40fe54ed2"/>
    <ds:schemaRef ds:uri="8c321e27-f0c0-43c8-b11d-a547c7a492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1AE014-01F4-471C-B29B-A7596C110AFC}">
  <ds:schemaRefs>
    <ds:schemaRef ds:uri="d31fe06c-e158-4d4d-9f68-ddf4e4b1fb97"/>
    <ds:schemaRef ds:uri="ed77df57-368b-4939-8498-2f27ea1fe09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8c321e27-f0c0-43c8-b11d-a547c7a4924b"/>
    <ds:schemaRef ds:uri="23f6eaa3-1e7c-4d9d-a0ce-77c40fe54ed2"/>
  </ds:schemaRefs>
</ds:datastoreItem>
</file>

<file path=customXml/itemProps3.xml><?xml version="1.0" encoding="utf-8"?>
<ds:datastoreItem xmlns:ds="http://schemas.openxmlformats.org/officeDocument/2006/customXml" ds:itemID="{4F6FCD9C-192C-486A-96EF-9CC4677A46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JOGG_KnGG partner presentatie_v1</Template>
  <TotalTime>1079</TotalTime>
  <Words>5018</Words>
  <Application>Microsoft Office PowerPoint</Application>
  <PresentationFormat>Diavoorstelling (16:9)</PresentationFormat>
  <Paragraphs>491</Paragraphs>
  <Slides>40</Slides>
  <Notes>40</Notes>
  <HiddenSlides>1</HiddenSlides>
  <MMClips>0</MMClips>
  <ScaleCrop>false</ScaleCrop>
  <HeadingPairs>
    <vt:vector size="4" baseType="variant">
      <vt:variant>
        <vt:lpstr>Thema</vt:lpstr>
      </vt:variant>
      <vt:variant>
        <vt:i4>2</vt:i4>
      </vt:variant>
      <vt:variant>
        <vt:lpstr>Diatitels</vt:lpstr>
      </vt:variant>
      <vt:variant>
        <vt:i4>40</vt:i4>
      </vt:variant>
    </vt:vector>
  </HeadingPairs>
  <TitlesOfParts>
    <vt:vector size="42" baseType="lpstr">
      <vt:lpstr>JOGG KnGG</vt:lpstr>
      <vt:lpstr>JOGG KnGG</vt:lpstr>
      <vt:lpstr>Samenwerken aan ondersteuning en zorg</vt:lpstr>
      <vt:lpstr>Inhoudsopgave</vt:lpstr>
      <vt:lpstr>Aanleiding</vt:lpstr>
      <vt:lpstr>Overgewicht in feiten en cijfers (landelijk)</vt:lpstr>
      <vt:lpstr>Overgewicht in feiten en cijfers (regionaal)</vt:lpstr>
      <vt:lpstr>JOGG &amp; Kind naar Gezonder Gewicht</vt:lpstr>
      <vt:lpstr>PowerPoint-presentatie</vt:lpstr>
      <vt:lpstr>Vier preventie niveaus</vt:lpstr>
      <vt:lpstr>Kind naar Gezonder Gewicht</vt:lpstr>
      <vt:lpstr>             Waarom Kind naar Gezonder Gewicht</vt:lpstr>
      <vt:lpstr>Investeren in Kind naar Gezonder Gewicht loont</vt:lpstr>
      <vt:lpstr>Kind naar Gezonder Gewicht in het kort</vt:lpstr>
      <vt:lpstr>De aanpak</vt:lpstr>
      <vt:lpstr>Hoe werkt het?</vt:lpstr>
      <vt:lpstr>Tijdlijn/stappenplan (lokaal in te vullen)</vt:lpstr>
      <vt:lpstr>De projectleider</vt:lpstr>
      <vt:lpstr>De projectleider</vt:lpstr>
      <vt:lpstr>De centrale zorgverlener</vt:lpstr>
      <vt:lpstr>De centrale zorgverlener</vt:lpstr>
      <vt:lpstr>De praktijk</vt:lpstr>
      <vt:lpstr>Netwerk samenwerking</vt:lpstr>
      <vt:lpstr>Netwerk samenwerking</vt:lpstr>
      <vt:lpstr>Netwerk samenwerking</vt:lpstr>
      <vt:lpstr>Netwerk samenwerking</vt:lpstr>
      <vt:lpstr>Netwerk samenwerking</vt:lpstr>
      <vt:lpstr>De gecombineerde leefstijlinterventie (GLI)</vt:lpstr>
      <vt:lpstr>De (KnGG-)beleidsmedewerker</vt:lpstr>
      <vt:lpstr>Regionale samenwerking</vt:lpstr>
      <vt:lpstr>De regionale coördinator KnGG</vt:lpstr>
      <vt:lpstr>Kosten en  financiering</vt:lpstr>
      <vt:lpstr>Kosten van de aanpak</vt:lpstr>
      <vt:lpstr>Kosten van de aanpak</vt:lpstr>
      <vt:lpstr>Financieringsbronnen van de aanpak</vt:lpstr>
      <vt:lpstr>Kosten van de aanpak per categorie</vt:lpstr>
      <vt:lpstr>Financieringsoverzicht</vt:lpstr>
      <vt:lpstr>Casussen</vt:lpstr>
      <vt:lpstr>Guido is acht jaar oud en heeft last van obesitas (132 cm; 40 kilo).</vt:lpstr>
      <vt:lpstr>Ezra is negen jaar oud en heeft last van obesitas (136 cm; 44 kilo).</vt:lpstr>
      <vt:lpstr>Karim is zeven jaar oud en heeft last van obesitas (130 cm; 39 kilo).</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Samenwerken aan ondersteuning en zorg</dc:title>
  <dc:subject/>
  <dc:creator>Elsa van der Meer</dc:creator>
  <cp:keywords/>
  <dc:description>JOGG KnGG presentatie - versie 1 - oktober 2023
Ontwerp: Just
Template: Ton Persoon</dc:description>
  <cp:lastModifiedBy>Joline Ketelaar</cp:lastModifiedBy>
  <cp:revision>36</cp:revision>
  <dcterms:created xsi:type="dcterms:W3CDTF">2023-10-24T07:27:40Z</dcterms:created>
  <dcterms:modified xsi:type="dcterms:W3CDTF">2025-09-19T08:28:56Z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0x0101006131A369D289B047BAA90BF4844018B8</vt:lpwstr>
  </property>
  <property fmtid="{D5CDD505-2E9C-101B-9397-08002B2CF9AE}" pid="3" name="MediaServiceImageTags">
    <vt:lpwstr/>
  </property>
</Properties>
</file>