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834" r:id="rId5"/>
  </p:sldMasterIdLst>
  <p:notesMasterIdLst>
    <p:notesMasterId r:id="rId46"/>
  </p:notesMasterIdLst>
  <p:handoutMasterIdLst>
    <p:handoutMasterId r:id="rId47"/>
  </p:handoutMasterIdLst>
  <p:sldIdLst>
    <p:sldId id="297" r:id="rId6"/>
    <p:sldId id="298" r:id="rId7"/>
    <p:sldId id="299" r:id="rId8"/>
    <p:sldId id="300" r:id="rId9"/>
    <p:sldId id="340" r:id="rId10"/>
    <p:sldId id="302" r:id="rId11"/>
    <p:sldId id="312" r:id="rId12"/>
    <p:sldId id="319" r:id="rId13"/>
    <p:sldId id="303" r:id="rId14"/>
    <p:sldId id="313" r:id="rId15"/>
    <p:sldId id="315" r:id="rId16"/>
    <p:sldId id="316" r:id="rId17"/>
    <p:sldId id="337" r:id="rId18"/>
    <p:sldId id="321" r:id="rId19"/>
    <p:sldId id="314" r:id="rId20"/>
    <p:sldId id="320" r:id="rId21"/>
    <p:sldId id="322" r:id="rId22"/>
    <p:sldId id="323" r:id="rId23"/>
    <p:sldId id="324" r:id="rId24"/>
    <p:sldId id="331" r:id="rId25"/>
    <p:sldId id="332" r:id="rId26"/>
    <p:sldId id="333" r:id="rId27"/>
    <p:sldId id="335" r:id="rId28"/>
    <p:sldId id="345" r:id="rId29"/>
    <p:sldId id="344" r:id="rId30"/>
    <p:sldId id="346" r:id="rId31"/>
    <p:sldId id="304" r:id="rId32"/>
    <p:sldId id="328" r:id="rId33"/>
    <p:sldId id="329" r:id="rId34"/>
    <p:sldId id="325" r:id="rId35"/>
    <p:sldId id="348" r:id="rId36"/>
    <p:sldId id="347" r:id="rId37"/>
    <p:sldId id="339" r:id="rId38"/>
    <p:sldId id="349" r:id="rId39"/>
    <p:sldId id="327" r:id="rId40"/>
    <p:sldId id="305" r:id="rId41"/>
    <p:sldId id="343" r:id="rId42"/>
    <p:sldId id="342" r:id="rId43"/>
    <p:sldId id="341" r:id="rId44"/>
    <p:sldId id="306" r:id="rId4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A076-C888-CEB0-D136-B0B92808D6D2}" v="67" dt="2023-10-27T13:37:36.319"/>
    <p1510:client id="{447996FE-2252-4C6E-BFF9-A3E0A7983AA2}" v="1" dt="2023-10-25T09:13:28.514"/>
    <p1510:client id="{79C674E4-723B-792E-3F2E-4A1AD6B78D97}" v="1" dt="2023-11-13T12:55:22.017"/>
    <p1510:client id="{AC76F237-BC51-F93F-A355-7569B2337A81}" v="13" dt="2023-11-07T08:48:53.146"/>
    <p1510:client id="{C88BDB94-2B36-4EA0-311D-A49082987742}" v="21" dt="2024-01-11T09:21:04.076"/>
    <p1510:client id="{F03C8FD0-C15D-2D19-297C-52A92B51BFE0}" v="23" dt="2023-11-14T15:55:33.0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54EDD47-A530-5CA9-1EBE-22323B80E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656443A-7D6B-F1B4-814E-E08A193A7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034B11-4A9B-754D-93E6-8F865E87376A}" type="datetimeFigureOut">
              <a:rPr lang="nl-NL" smtClean="0"/>
              <a:t>11-1-2024</a:t>
            </a:fld>
            <a:endParaRPr lang="nl-NL"/>
          </a:p>
        </p:txBody>
      </p:sp>
      <p:sp>
        <p:nvSpPr>
          <p:cNvPr id="4" name="Tijdelijke aanduiding voor voettekst 3">
            <a:extLst>
              <a:ext uri="{FF2B5EF4-FFF2-40B4-BE49-F238E27FC236}">
                <a16:creationId xmlns:a16="http://schemas.microsoft.com/office/drawing/2014/main" id="{522D4BD4-AF33-D6B8-9D8A-F4445A968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5437FB6-4109-DBA1-49FD-D45CDA6CB5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7292C2-9D85-364A-AAD9-2F305B331C6D}" type="slidenum">
              <a:rPr lang="nl-NL" smtClean="0"/>
              <a:t>‹nr.›</a:t>
            </a:fld>
            <a:endParaRPr lang="nl-NL"/>
          </a:p>
        </p:txBody>
      </p:sp>
    </p:spTree>
    <p:extLst>
      <p:ext uri="{BB962C8B-B14F-4D97-AF65-F5344CB8AC3E}">
        <p14:creationId xmlns:p14="http://schemas.microsoft.com/office/powerpoint/2010/main" val="283186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F491D-0EFC-564B-8D78-D58F2C1615E2}" type="datetimeFigureOut">
              <a:rPr lang="nl-NL" smtClean="0"/>
              <a:t>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8D92C-9D78-4949-A446-1C6C86E63AD5}" type="slidenum">
              <a:rPr lang="nl-NL" smtClean="0"/>
              <a:t>‹nr.›</a:t>
            </a:fld>
            <a:endParaRPr lang="nl-NL"/>
          </a:p>
        </p:txBody>
      </p:sp>
    </p:spTree>
    <p:extLst>
      <p:ext uri="{BB962C8B-B14F-4D97-AF65-F5344CB8AC3E}">
        <p14:creationId xmlns:p14="http://schemas.microsoft.com/office/powerpoint/2010/main" val="153313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tvg.nl/artikelen/overgewicht-en-obesitas-bij-kinderen-en-adolescenten-en-preventieve-maatregelen#LIT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indnaargezondergewicht.nl/nieuws/financiering-ketenaanpak-zorg-en-ondersteuning-voor-kinderen-met-overgewicht-en-obesita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iki.jogg.nl/userfiles/JOGG-aanpak/Verbinding%20Preventie%20en%20Zorg/VPZ%20video%203%20-%20preventieniveaus.m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a:t>Bovendien is bekend dat overgewicht op jeugdige leeftijd gerelateerd is aan overgewicht op volwassen leeftijd en dat volwassenen die als kind </a:t>
            </a:r>
            <a:r>
              <a:rPr lang="nl-NL" err="1"/>
              <a:t>obees</a:t>
            </a:r>
            <a:r>
              <a:rPr lang="nl-NL"/>
              <a:t> waren een verhoogd risico op morbiditeit en sterfte hebben, onafhankelijk van hun gewicht op volwassen leeftijd. </a:t>
            </a:r>
            <a:r>
              <a:rPr lang="nl-NL">
                <a:hlinkClick r:id="rId3"/>
              </a:rPr>
              <a:t>Zie bron</a:t>
            </a:r>
            <a:endParaRPr lang="nl-NL"/>
          </a:p>
          <a:p>
            <a:pPr>
              <a:lnSpc>
                <a:spcPct val="110000"/>
              </a:lnSpc>
            </a:pPr>
            <a:endParaRPr lang="nl-NL"/>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4</a:t>
            </a:fld>
            <a:endParaRPr lang="nl-NL"/>
          </a:p>
        </p:txBody>
      </p:sp>
    </p:spTree>
    <p:extLst>
      <p:ext uri="{BB962C8B-B14F-4D97-AF65-F5344CB8AC3E}">
        <p14:creationId xmlns:p14="http://schemas.microsoft.com/office/powerpoint/2010/main" val="1971519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endParaRPr lang="nl-NL">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20</a:t>
            </a:fld>
            <a:endParaRPr lang="nl-NL"/>
          </a:p>
        </p:txBody>
      </p:sp>
    </p:spTree>
    <p:extLst>
      <p:ext uri="{BB962C8B-B14F-4D97-AF65-F5344CB8AC3E}">
        <p14:creationId xmlns:p14="http://schemas.microsoft.com/office/powerpoint/2010/main" val="384429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a:t>Deze slide laat de breedte van het netwerk zien, en waar je aan kunt denken als CZV. </a:t>
            </a:r>
            <a:endParaRPr lang="en-US"/>
          </a:p>
          <a:p>
            <a:pPr>
              <a:lnSpc>
                <a:spcPct val="110000"/>
              </a:lnSpc>
            </a:pPr>
            <a:r>
              <a:rPr lang="nl-NL"/>
              <a:t>Dit zegt niet wie je in je netwerk móet hebben, maar wel wat mogelijk is. </a:t>
            </a:r>
            <a:endParaRPr lang="en-US"/>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21</a:t>
            </a:fld>
            <a:endParaRPr lang="nl-NL"/>
          </a:p>
        </p:txBody>
      </p:sp>
    </p:spTree>
    <p:extLst>
      <p:ext uri="{BB962C8B-B14F-4D97-AF65-F5344CB8AC3E}">
        <p14:creationId xmlns:p14="http://schemas.microsoft.com/office/powerpoint/2010/main" val="194902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a:t>Deze slide laat de breedte van het netwerk zien, en waar je aan kunt denken als CZV. </a:t>
            </a:r>
            <a:endParaRPr lang="en-US"/>
          </a:p>
          <a:p>
            <a:pPr>
              <a:lnSpc>
                <a:spcPct val="110000"/>
              </a:lnSpc>
            </a:pPr>
            <a:r>
              <a:rPr lang="nl-NL"/>
              <a:t>Dit zegt niet wie je in je netwerk móet hebben, maar wel wat mogelijk is. </a:t>
            </a:r>
            <a:endParaRPr lang="en-US"/>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22</a:t>
            </a:fld>
            <a:endParaRPr lang="nl-NL"/>
          </a:p>
        </p:txBody>
      </p:sp>
    </p:spTree>
    <p:extLst>
      <p:ext uri="{BB962C8B-B14F-4D97-AF65-F5344CB8AC3E}">
        <p14:creationId xmlns:p14="http://schemas.microsoft.com/office/powerpoint/2010/main" val="2425399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a:t>Deze slide laat de breedte van het netwerk zien, en waar je aan kunt denken als CZV. </a:t>
            </a:r>
            <a:endParaRPr lang="en-US"/>
          </a:p>
          <a:p>
            <a:pPr>
              <a:lnSpc>
                <a:spcPct val="110000"/>
              </a:lnSpc>
            </a:pPr>
            <a:r>
              <a:rPr lang="nl-NL"/>
              <a:t>Dit zegt niet wie je in je netwerk móet hebben, maar wel wat mogelijk is. </a:t>
            </a:r>
            <a:endParaRPr lang="en-US"/>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23</a:t>
            </a:fld>
            <a:endParaRPr lang="nl-NL"/>
          </a:p>
        </p:txBody>
      </p:sp>
    </p:spTree>
    <p:extLst>
      <p:ext uri="{BB962C8B-B14F-4D97-AF65-F5344CB8AC3E}">
        <p14:creationId xmlns:p14="http://schemas.microsoft.com/office/powerpoint/2010/main" val="189525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Er wordt gewerkt aan een kwaliteitsregister, verwachting is dat dit Q1 2024 gereed is. </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24</a:t>
            </a:fld>
            <a:endParaRPr lang="nl-NL"/>
          </a:p>
        </p:txBody>
      </p:sp>
    </p:spTree>
    <p:extLst>
      <p:ext uri="{BB962C8B-B14F-4D97-AF65-F5344CB8AC3E}">
        <p14:creationId xmlns:p14="http://schemas.microsoft.com/office/powerpoint/2010/main" val="310292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(GALA, p. 34)</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31</a:t>
            </a:fld>
            <a:endParaRPr lang="nl-NL"/>
          </a:p>
        </p:txBody>
      </p:sp>
    </p:spTree>
    <p:extLst>
      <p:ext uri="{BB962C8B-B14F-4D97-AF65-F5344CB8AC3E}">
        <p14:creationId xmlns:p14="http://schemas.microsoft.com/office/powerpoint/2010/main" val="153569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a:t>(GALA: Bijlage 2. Werkagenda VNG bij het IZA, p. 49 &amp; 51)</a:t>
            </a:r>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32</a:t>
            </a:fld>
            <a:endParaRPr lang="nl-NL"/>
          </a:p>
        </p:txBody>
      </p:sp>
    </p:spTree>
    <p:extLst>
      <p:ext uri="{BB962C8B-B14F-4D97-AF65-F5344CB8AC3E}">
        <p14:creationId xmlns:p14="http://schemas.microsoft.com/office/powerpoint/2010/main" val="3468349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Dit is </a:t>
            </a:r>
            <a:r>
              <a:rPr lang="en-US" err="1"/>
              <a:t>een</a:t>
            </a:r>
            <a:r>
              <a:rPr lang="en-US"/>
              <a:t> update </a:t>
            </a:r>
            <a:r>
              <a:rPr lang="en-US" err="1"/>
              <a:t>vanuit</a:t>
            </a:r>
            <a:r>
              <a:rPr lang="en-US"/>
              <a:t> de </a:t>
            </a:r>
            <a:r>
              <a:rPr lang="en-US" err="1"/>
              <a:t>landelijke</a:t>
            </a:r>
            <a:r>
              <a:rPr lang="en-US"/>
              <a:t> </a:t>
            </a:r>
            <a:r>
              <a:rPr lang="en-US" err="1"/>
              <a:t>projectgroep</a:t>
            </a:r>
            <a:r>
              <a:rPr lang="en-US"/>
              <a:t> </a:t>
            </a:r>
            <a:r>
              <a:rPr lang="en-US" err="1"/>
              <a:t>onder</a:t>
            </a:r>
            <a:r>
              <a:rPr lang="en-US"/>
              <a:t> </a:t>
            </a:r>
            <a:r>
              <a:rPr lang="en-US" err="1"/>
              <a:t>voorzitterschap</a:t>
            </a:r>
            <a:r>
              <a:rPr lang="en-US"/>
              <a:t> van VWS, </a:t>
            </a:r>
            <a:r>
              <a:rPr lang="en-US" err="1"/>
              <a:t>waar</a:t>
            </a:r>
            <a:r>
              <a:rPr lang="en-US"/>
              <a:t> diverse </a:t>
            </a:r>
            <a:r>
              <a:rPr lang="en-US" err="1"/>
              <a:t>landelijke</a:t>
            </a:r>
            <a:r>
              <a:rPr lang="en-US"/>
              <a:t> partners </a:t>
            </a:r>
            <a:r>
              <a:rPr lang="en-US" err="1"/>
              <a:t>waaronder</a:t>
            </a:r>
            <a:r>
              <a:rPr lang="en-US"/>
              <a:t> JOGG </a:t>
            </a:r>
            <a:r>
              <a:rPr lang="en-US" err="1"/>
              <a:t>aan</a:t>
            </a:r>
            <a:r>
              <a:rPr lang="en-US"/>
              <a:t> </a:t>
            </a:r>
            <a:r>
              <a:rPr lang="en-US" err="1"/>
              <a:t>deelneemt</a:t>
            </a:r>
            <a:r>
              <a:rPr lang="en-US"/>
              <a:t>. </a:t>
            </a:r>
            <a:endParaRPr lang="en-US">
              <a:ea typeface="Calibri"/>
              <a:cs typeface="Calibri"/>
            </a:endParaRPr>
          </a:p>
          <a:p>
            <a:r>
              <a:rPr lang="en-US"/>
              <a:t>Er </a:t>
            </a:r>
            <a:r>
              <a:rPr lang="en-US" err="1"/>
              <a:t>wordt</a:t>
            </a:r>
            <a:r>
              <a:rPr lang="en-US"/>
              <a:t> </a:t>
            </a:r>
            <a:r>
              <a:rPr lang="en-US" err="1"/>
              <a:t>toegewerkt</a:t>
            </a:r>
            <a:r>
              <a:rPr lang="en-US"/>
              <a:t> </a:t>
            </a:r>
            <a:r>
              <a:rPr lang="en-US" err="1"/>
              <a:t>naar</a:t>
            </a:r>
            <a:r>
              <a:rPr lang="en-US"/>
              <a:t> de </a:t>
            </a:r>
            <a:r>
              <a:rPr lang="en-US" err="1"/>
              <a:t>realisatie</a:t>
            </a:r>
            <a:r>
              <a:rPr lang="en-US"/>
              <a:t> van </a:t>
            </a:r>
            <a:r>
              <a:rPr lang="en-US" err="1"/>
              <a:t>bredere</a:t>
            </a:r>
            <a:r>
              <a:rPr lang="en-US"/>
              <a:t> </a:t>
            </a:r>
            <a:r>
              <a:rPr lang="en-US" err="1"/>
              <a:t>randvoorwaarden</a:t>
            </a:r>
            <a:r>
              <a:rPr lang="en-US"/>
              <a:t> op </a:t>
            </a:r>
            <a:r>
              <a:rPr lang="en-US" err="1"/>
              <a:t>gebied</a:t>
            </a:r>
            <a:r>
              <a:rPr lang="en-US"/>
              <a:t> van </a:t>
            </a:r>
            <a:r>
              <a:rPr lang="en-US" err="1"/>
              <a:t>inkoop</a:t>
            </a:r>
            <a:r>
              <a:rPr lang="en-US"/>
              <a:t>. </a:t>
            </a:r>
            <a:r>
              <a:rPr lang="en-US" err="1"/>
              <a:t>Zodat</a:t>
            </a:r>
            <a:r>
              <a:rPr lang="en-US"/>
              <a:t> het </a:t>
            </a:r>
            <a:r>
              <a:rPr lang="en-US" err="1"/>
              <a:t>uiterlijk</a:t>
            </a:r>
            <a:r>
              <a:rPr lang="en-US"/>
              <a:t> in 2025 (</a:t>
            </a:r>
            <a:r>
              <a:rPr lang="en-US" err="1"/>
              <a:t>en</a:t>
            </a:r>
            <a:r>
              <a:rPr lang="en-US"/>
              <a:t> </a:t>
            </a:r>
            <a:r>
              <a:rPr lang="en-US" err="1"/>
              <a:t>waar</a:t>
            </a:r>
            <a:r>
              <a:rPr lang="en-US"/>
              <a:t> </a:t>
            </a:r>
            <a:r>
              <a:rPr lang="en-US" err="1"/>
              <a:t>mogelijk</a:t>
            </a:r>
            <a:r>
              <a:rPr lang="en-US"/>
              <a:t> al </a:t>
            </a:r>
            <a:r>
              <a:rPr lang="en-US" err="1"/>
              <a:t>eerder</a:t>
            </a:r>
            <a:r>
              <a:rPr lang="en-US"/>
              <a:t>) </a:t>
            </a:r>
            <a:r>
              <a:rPr lang="en-US" err="1"/>
              <a:t>mogelijk</a:t>
            </a:r>
            <a:r>
              <a:rPr lang="en-US"/>
              <a:t> is om de </a:t>
            </a:r>
            <a:r>
              <a:rPr lang="en-US" err="1"/>
              <a:t>zorg</a:t>
            </a:r>
            <a:r>
              <a:rPr lang="en-US"/>
              <a:t> </a:t>
            </a:r>
            <a:r>
              <a:rPr lang="en-US" err="1"/>
              <a:t>aan</a:t>
            </a:r>
            <a:r>
              <a:rPr lang="en-US"/>
              <a:t> </a:t>
            </a:r>
            <a:r>
              <a:rPr lang="en-US" err="1"/>
              <a:t>kinderen</a:t>
            </a:r>
            <a:r>
              <a:rPr lang="en-US"/>
              <a:t> met </a:t>
            </a:r>
            <a:r>
              <a:rPr lang="en-US" err="1"/>
              <a:t>overgewicht</a:t>
            </a:r>
            <a:r>
              <a:rPr lang="en-US"/>
              <a:t> </a:t>
            </a:r>
            <a:r>
              <a:rPr lang="en-US" err="1"/>
              <a:t>en</a:t>
            </a:r>
            <a:r>
              <a:rPr lang="en-US"/>
              <a:t> </a:t>
            </a:r>
            <a:r>
              <a:rPr lang="en-US" err="1"/>
              <a:t>obesitas</a:t>
            </a:r>
            <a:r>
              <a:rPr lang="en-US"/>
              <a:t> </a:t>
            </a:r>
            <a:r>
              <a:rPr lang="en-US" err="1"/>
              <a:t>breder</a:t>
            </a:r>
            <a:r>
              <a:rPr lang="en-US"/>
              <a:t> in </a:t>
            </a:r>
            <a:r>
              <a:rPr lang="en-US" err="1"/>
              <a:t>te</a:t>
            </a:r>
            <a:r>
              <a:rPr lang="en-US"/>
              <a:t> </a:t>
            </a:r>
            <a:r>
              <a:rPr lang="en-US" err="1"/>
              <a:t>kopen</a:t>
            </a:r>
            <a:r>
              <a:rPr lang="en-US"/>
              <a:t>.</a:t>
            </a:r>
          </a:p>
          <a:p>
            <a:endParaRPr lang="en-US"/>
          </a:p>
          <a:p>
            <a:r>
              <a:rPr lang="en-US" err="1">
                <a:ea typeface="Calibri"/>
                <a:cs typeface="Calibri"/>
              </a:rPr>
              <a:t>Procesupdate</a:t>
            </a:r>
            <a:r>
              <a:rPr lang="en-US">
                <a:ea typeface="Calibri"/>
                <a:cs typeface="Calibri"/>
              </a:rPr>
              <a:t>: </a:t>
            </a:r>
            <a:r>
              <a:rPr lang="en-US">
                <a:hlinkClick r:id="rId3"/>
              </a:rPr>
              <a:t>https://kindnaargezondergewicht.nl/nieuws/financiering-ketenaanpak-zorg-en-ondersteuning-voor-kinderen-met-overgewicht-en-obesitas</a:t>
            </a:r>
            <a:r>
              <a:rPr lang="en-US"/>
              <a:t> </a:t>
            </a:r>
            <a:endParaRPr lang="en-US">
              <a:ea typeface="Calibri"/>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34</a:t>
            </a:fld>
            <a:endParaRPr lang="nl-NL"/>
          </a:p>
        </p:txBody>
      </p:sp>
    </p:spTree>
    <p:extLst>
      <p:ext uri="{BB962C8B-B14F-4D97-AF65-F5344CB8AC3E}">
        <p14:creationId xmlns:p14="http://schemas.microsoft.com/office/powerpoint/2010/main" val="2321304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dit plaatje is de </a:t>
            </a:r>
            <a:r>
              <a:rPr lang="nl-NL" b="1"/>
              <a:t>ambitie </a:t>
            </a:r>
            <a:r>
              <a:rPr lang="nl-NL"/>
              <a:t>van JOGG uitgebeeld. JOGG vindt dat ieder kind (0 t/m 23 jaar) het recht heeft om gezond op te kunnen groeien. Maar zoals je kan zien is het hard werken tegen alle verleidingen in te gaan en de gezonde keus weer normaal te maken. Dit vergt doorzettingsvermogen en een hoge motivatie om de gezonde ambitie uiteindelijk te bereiken. Uiteindelijk willen we door met elkaar samen te werken de berg minder hoog maken zodat het steeds makkelijker wordt om een gezonde leefstijl te hebben.</a:t>
            </a:r>
            <a:endParaRPr lang="en-US"/>
          </a:p>
          <a:p>
            <a:endParaRPr lang="nl-NL"/>
          </a:p>
          <a:p>
            <a:pPr>
              <a:lnSpc>
                <a:spcPct val="110000"/>
              </a:lnSpc>
            </a:pPr>
            <a:r>
              <a:rPr lang="nl-NL" b="1"/>
              <a:t>JOGG</a:t>
            </a:r>
            <a:endParaRPr lang="en-US"/>
          </a:p>
          <a:p>
            <a:pPr>
              <a:lnSpc>
                <a:spcPct val="110000"/>
              </a:lnSpc>
            </a:pPr>
            <a:r>
              <a:rPr lang="nl-NL"/>
              <a:t>JOGG is kennispartner van gemeenten. Samen zorgen we dat onze jeugd gezond kan opgroeien. We bieden advies, expertise en ervaring om lokaal, in beleid en praktijk, de leefomgeving gezonder te maken. Landelijk verbinden we bestuurders, beleidsmakers, ondernemers en professionals. En benutten we de ervaringskennis van ouders, kinderen en jongeren.  Zo leren we van elkaar en stellen we concrete doelen voor een gezonde toekomst.  </a:t>
            </a:r>
            <a:endParaRPr lang="en-US"/>
          </a:p>
          <a:p>
            <a:pPr>
              <a:lnSpc>
                <a:spcPct val="110000"/>
              </a:lnSpc>
            </a:pPr>
            <a:endParaRPr lang="nl-NL"/>
          </a:p>
          <a:p>
            <a:pPr>
              <a:lnSpc>
                <a:spcPct val="110000"/>
              </a:lnSpc>
            </a:pPr>
            <a:r>
              <a:rPr lang="nl-NL" b="1"/>
              <a:t>JOGG en Kind naar Gezonder Gewicht</a:t>
            </a:r>
            <a:endParaRPr lang="en-US"/>
          </a:p>
          <a:p>
            <a:pPr>
              <a:lnSpc>
                <a:spcPct val="110000"/>
              </a:lnSpc>
            </a:pPr>
            <a:r>
              <a:rPr lang="nl-NL"/>
              <a:t>We werken dus samen met een </a:t>
            </a:r>
            <a:r>
              <a:rPr lang="nl-NL" err="1"/>
              <a:t>werknet</a:t>
            </a:r>
            <a:r>
              <a:rPr lang="nl-NL"/>
              <a:t> van gemeenten, maatschappelijke organisaties en bedrijven aan een gezondere leefomgeving voor de jeugd én aan passende ondersteuning en zorg voor kinderen met overgewicht en obesitas. Een gezonde toekomst is alleen mogelijk als we ons structureel richten op zowel een omgeving waarin het makkelijk is om gezonde keuzes te maken, als op individuele hulp bij het wegnemen van obstakels die een gezonde leefstijl in de weg staan.</a:t>
            </a:r>
            <a:endParaRPr lang="en-US"/>
          </a:p>
          <a:p>
            <a:endParaRPr lang="nl-NL"/>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7</a:t>
            </a:fld>
            <a:endParaRPr lang="nl-NL"/>
          </a:p>
        </p:txBody>
      </p:sp>
    </p:spTree>
    <p:extLst>
      <p:ext uri="{BB962C8B-B14F-4D97-AF65-F5344CB8AC3E}">
        <p14:creationId xmlns:p14="http://schemas.microsoft.com/office/powerpoint/2010/main" val="189236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Met de aanpak Kind naar Gezonder Gewicht richten we ons op het kind met overgewicht en obesitas en zijn/haar gezin. Waar JOGG zich verder erop richt om álle kinderen gezond te laten opgroeien, biedt de aanpak Kind naar Gezonder Gewicht een aanpak om de professionals uit het sociaal-en zorgdomein beter te verbinden om zo in gezamenlijkheid en vanuit ieders eigen rol, de benodigde ondersteuning en zorg te bieden aan het kind met overgewicht en obesitas om uiteindelijk een duurzame leefstijlverandering en verbetering van het welzijn van kind te realiseren. </a:t>
            </a:r>
            <a:endParaRPr lang="en-US"/>
          </a:p>
          <a:p>
            <a:pPr>
              <a:lnSpc>
                <a:spcPct val="114999"/>
              </a:lnSpc>
            </a:pPr>
            <a:endParaRPr lang="nl-NL"/>
          </a:p>
          <a:p>
            <a:pPr>
              <a:lnSpc>
                <a:spcPct val="114999"/>
              </a:lnSpc>
            </a:pPr>
            <a:r>
              <a:rPr lang="nl-NL"/>
              <a:t>Om de verhouding JOGG en </a:t>
            </a:r>
            <a:r>
              <a:rPr lang="nl-NL" err="1"/>
              <a:t>KnGG</a:t>
            </a:r>
            <a:r>
              <a:rPr lang="nl-NL"/>
              <a:t> beter te schetsen, hierbij een overzicht van de vier preventieniveaus;</a:t>
            </a:r>
            <a:endParaRPr lang="nl-NL">
              <a:cs typeface="Calibri"/>
            </a:endParaRPr>
          </a:p>
          <a:p>
            <a:pPr marL="285750" indent="-285750">
              <a:lnSpc>
                <a:spcPct val="114999"/>
              </a:lnSpc>
              <a:buFont typeface="Calibri,Sans-Serif"/>
              <a:buChar char="-"/>
            </a:pPr>
            <a:r>
              <a:rPr lang="nl-NL"/>
              <a:t>We onderscheiden 4 preventieniveaus: twee op collectief niveau – groepen, en twee op individueel niveau. </a:t>
            </a:r>
          </a:p>
          <a:p>
            <a:pPr marL="285750" indent="-285750">
              <a:lnSpc>
                <a:spcPct val="114999"/>
              </a:lnSpc>
              <a:buFont typeface="Calibri,Sans-Serif"/>
              <a:buChar char="-"/>
            </a:pPr>
            <a:r>
              <a:rPr lang="nl-NL"/>
              <a:t>Het doel van preventie is te zorgen dat mensen gezond blijven door hun gezondheid te bevorderen en te beschermen. </a:t>
            </a:r>
            <a:br>
              <a:rPr lang="nl-NL">
                <a:cs typeface="+mn-lt"/>
              </a:rPr>
            </a:br>
            <a:r>
              <a:rPr lang="nl-NL"/>
              <a:t>Ook heeft preventie tot doel ziekten en complicaties van ziekten te voorkomen of in een zo vroeg mogelijk stadium op te sporen.</a:t>
            </a:r>
          </a:p>
          <a:p>
            <a:pPr marL="285750" indent="-285750">
              <a:lnSpc>
                <a:spcPct val="114999"/>
              </a:lnSpc>
              <a:buFont typeface="Calibri,Sans-Serif"/>
              <a:buChar char="-"/>
            </a:pPr>
            <a:r>
              <a:rPr lang="nl-NL" err="1"/>
              <a:t>KnGG</a:t>
            </a:r>
            <a:r>
              <a:rPr lang="nl-NL"/>
              <a:t> is gericht op de geïndiceerde en zorg gerelateerde zorg (linkerkant plaatje). </a:t>
            </a:r>
            <a:endParaRPr lang="nl-NL">
              <a:cs typeface="Calibri"/>
            </a:endParaRPr>
          </a:p>
          <a:p>
            <a:pPr marL="285750" indent="-285750">
              <a:lnSpc>
                <a:spcPct val="114999"/>
              </a:lnSpc>
              <a:buFont typeface="Calibri,Sans-Serif"/>
              <a:buChar char="-"/>
            </a:pPr>
            <a:endParaRPr lang="nl-NL"/>
          </a:p>
          <a:p>
            <a:pPr>
              <a:lnSpc>
                <a:spcPct val="114999"/>
              </a:lnSpc>
            </a:pPr>
            <a:r>
              <a:rPr lang="nl-NL"/>
              <a:t>Eventueel meer toelichting in de vorm van een filmpje van Jaap Seidel: </a:t>
            </a:r>
            <a:endParaRPr lang="en-US"/>
          </a:p>
          <a:p>
            <a:pPr>
              <a:lnSpc>
                <a:spcPct val="114999"/>
              </a:lnSpc>
            </a:pPr>
            <a:r>
              <a:rPr lang="nl-NL">
                <a:hlinkClick r:id="rId3"/>
              </a:rPr>
              <a:t>https://wiki.jogg.nl/userfiles/JOGG-aanpak/Verbinding%20Preventie%20en%20Zorg/VPZ%20video%203%20-%20preventieniveaus.mp4</a:t>
            </a:r>
            <a:endParaRPr lang="nl-NL"/>
          </a:p>
          <a:p>
            <a:pPr marL="285750" indent="-285750">
              <a:lnSpc>
                <a:spcPct val="114999"/>
              </a:lnSpc>
              <a:buFont typeface="Calibri,Sans-Serif"/>
              <a:buChar char="-"/>
            </a:pPr>
            <a:endParaRPr lang="nl-NL"/>
          </a:p>
          <a:p>
            <a:pPr>
              <a:lnSpc>
                <a:spcPct val="114999"/>
              </a:lnSpc>
            </a:pPr>
            <a:r>
              <a:rPr lang="nl-NL"/>
              <a:t>Om dit helder in kaart te brengen, is er de preventiematrix die je kunt gebruiken. Als gemeente (beleidsmedewerker of JOGG-regisseur of...) kan je dit al invullen, voordat je met </a:t>
            </a:r>
            <a:r>
              <a:rPr lang="nl-NL" err="1"/>
              <a:t>KnGG</a:t>
            </a:r>
            <a:r>
              <a:rPr lang="nl-NL"/>
              <a:t> aan de slag bent. Dit geeft een helder overzicht welk aanbod er allemaal al is op de niveaus en hoe de samenwerking tussen de preventieniveaus nu verloopt. Dit is ook al een mooie eerste aanzet voor de stakeholdersanalyse, welke partijen/organisaties zitten er al allemaal in het netwerk. Vanuit daar kun je goed bekijken hoe je </a:t>
            </a:r>
            <a:r>
              <a:rPr lang="nl-NL" err="1"/>
              <a:t>KnGG</a:t>
            </a:r>
            <a:r>
              <a:rPr lang="nl-NL"/>
              <a:t> wilt insteken vanuit de gemeente. </a:t>
            </a:r>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8</a:t>
            </a:fld>
            <a:endParaRPr lang="nl-NL"/>
          </a:p>
        </p:txBody>
      </p:sp>
    </p:spTree>
    <p:extLst>
      <p:ext uri="{BB962C8B-B14F-4D97-AF65-F5344CB8AC3E}">
        <p14:creationId xmlns:p14="http://schemas.microsoft.com/office/powerpoint/2010/main" val="181987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b="1"/>
              <a:t>Wat is </a:t>
            </a:r>
            <a:r>
              <a:rPr lang="nl-NL" b="1" err="1"/>
              <a:t>KnGG</a:t>
            </a:r>
            <a:r>
              <a:rPr lang="nl-NL" b="1"/>
              <a:t>?</a:t>
            </a:r>
            <a:endParaRPr lang="en-US"/>
          </a:p>
          <a:p>
            <a:pPr>
              <a:lnSpc>
                <a:spcPct val="110000"/>
              </a:lnSpc>
            </a:pPr>
            <a:r>
              <a:rPr lang="nl-NL"/>
              <a:t>De ketenaanpak Kind naar Gezonder Gewicht van JOGG is de praktische vertaling van het 'Landelijk Model Ketenaanpak voor kinderen met overgewicht en obesitas' dat in 2018 tot stand is gekomen door C4O/VU </a:t>
            </a:r>
            <a:r>
              <a:rPr lang="nl-NL" err="1"/>
              <a:t>ism</a:t>
            </a:r>
            <a:r>
              <a:rPr lang="nl-NL"/>
              <a:t> 8 proeftuingemeenten. </a:t>
            </a:r>
          </a:p>
          <a:p>
            <a:pPr>
              <a:lnSpc>
                <a:spcPct val="110000"/>
              </a:lnSpc>
            </a:pPr>
            <a:r>
              <a:rPr lang="nl-NL"/>
              <a:t>Tussen 2019-2021 is er een coalitie gevormd met JOGG, C4O/VU, NCJ, RIVM, </a:t>
            </a:r>
            <a:r>
              <a:rPr lang="nl-NL" err="1"/>
              <a:t>NJi</a:t>
            </a:r>
            <a:r>
              <a:rPr lang="nl-NL"/>
              <a:t> om de uitrol van deze aanpak te realiseren in meer gemeenten. </a:t>
            </a:r>
            <a:endParaRPr lang="en-US"/>
          </a:p>
          <a:p>
            <a:pPr>
              <a:lnSpc>
                <a:spcPct val="110000"/>
              </a:lnSpc>
            </a:pPr>
            <a:r>
              <a:rPr lang="nl-NL"/>
              <a:t>Sinds 2021 is JOGG kartrekker van de aanpak en verantwoordelijk voor de implementatie. Wel werkt JOGG nog nauw samen met bovengenoemde (kennis)partners voor zowel de wetenschappelijke doorontwikkeling, als ook implementatie. </a:t>
            </a:r>
            <a:endParaRPr lang="en-US"/>
          </a:p>
          <a:p>
            <a:pPr>
              <a:lnSpc>
                <a:spcPct val="110000"/>
              </a:lnSpc>
            </a:pPr>
            <a:endParaRPr lang="nl-NL"/>
          </a:p>
          <a:p>
            <a:pPr>
              <a:lnSpc>
                <a:spcPct val="110000"/>
              </a:lnSpc>
            </a:pPr>
            <a:r>
              <a:rPr lang="nl-NL"/>
              <a:t>Bij de netwerkaanpak Kind naar Gezonder Gewicht staan het kind en de samenwerking tussen het zorg- en sociaal domein centraal. Overgewicht of obesitas is aanleiding om in gesprek te gaan. Vanuit daar kijken we naar achterliggende oorzaken, de huidige situatie en ondersteuning van het kind en gezin. Vaak staan onderliggende problemen een gezonde leefstijl in de weg. Denk bijvoorbeeld aan psychische en psychosociale factoren of problemen in het gezin als gevolg van schulden of werkloosheid. Voor een duurzame verandering is daarom meer nodig dan alleen ondersteuning gericht op voeding, beweging en slaap.</a:t>
            </a:r>
            <a:endParaRPr lang="en-US"/>
          </a:p>
          <a:p>
            <a:pPr>
              <a:lnSpc>
                <a:spcPct val="110000"/>
              </a:lnSpc>
            </a:pPr>
            <a:endParaRPr lang="nl-NL"/>
          </a:p>
          <a:p>
            <a:pPr>
              <a:lnSpc>
                <a:spcPct val="110000"/>
              </a:lnSpc>
            </a:pPr>
            <a:r>
              <a:rPr lang="nl-NL" b="1"/>
              <a:t>Hoe werkt het?</a:t>
            </a:r>
            <a:endParaRPr lang="nl-NL"/>
          </a:p>
          <a:p>
            <a:pPr>
              <a:lnSpc>
                <a:spcPct val="110000"/>
              </a:lnSpc>
            </a:pPr>
            <a:r>
              <a:rPr lang="nl-NL"/>
              <a:t>Twee belangrijke sleutelfiguren binnen de aanpak Kind naar Gezonder Gewicht zijn de projectleider en de centrale zorgverlener. De projectleider is verantwoordelijk voor de ontwikkeling en implementatie van de aanpak in de gemeente. De centrale zorgverlener bouwt een sterke vertrouwensband op met het kind en gezin, en is een spin in het web van de professionals.</a:t>
            </a:r>
          </a:p>
          <a:p>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10</a:t>
            </a:fld>
            <a:endParaRPr lang="nl-NL"/>
          </a:p>
        </p:txBody>
      </p:sp>
    </p:spTree>
    <p:extLst>
      <p:ext uri="{BB962C8B-B14F-4D97-AF65-F5344CB8AC3E}">
        <p14:creationId xmlns:p14="http://schemas.microsoft.com/office/powerpoint/2010/main" val="235914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Overgewicht is een complex probleem, omdat het meestal wordt veroorzaakt door meerdere factoren die elkaar negatief kunnen versterken. </a:t>
            </a:r>
            <a:endParaRPr lang="en-US"/>
          </a:p>
          <a:p>
            <a:r>
              <a:rPr lang="nl-NL"/>
              <a:t>De noodzakelijke oplossingen reiken daarom verder dan alleen voeding en beweging. Aandacht voor onder psychosociale factoren, maatschappelijke participatie, kwaliteit van leven en het welbevinden van het kind en het gezin is tevens van belang;</a:t>
            </a:r>
            <a:endParaRPr lang="en-US"/>
          </a:p>
          <a:p>
            <a:endParaRPr lang="nl-NL"/>
          </a:p>
          <a:p>
            <a:r>
              <a:rPr lang="nl-NL" b="1"/>
              <a:t>Passende ondersteuning en zorg voor kinderen met overgewicht of obesitas.</a:t>
            </a:r>
            <a:r>
              <a:rPr lang="nl-NL"/>
              <a:t> Bij de aanpak Kind naar Gezonder Gewicht wordt met een brede blik gekeken naar de ondersteuning bij overgewicht en staat de verbinding tussen het zorg- en sociaal domein centraal. Bij kinderen met overgewicht, en de gezinnen waarin zij opgroeien, wordt een gezonde leefstijl vaak in de weg gestaan door onderliggende problemen. Denk aan schulden of werkloosheid, problemen in de familie of pesterijen op school. Voor een duurzame verandering is daarom meer nodig dan alleen ondersteuning gericht op een gezonde leefstijl, maar ook op de onderliggende sociale problemen.</a:t>
            </a:r>
            <a:endParaRPr lang="en-US"/>
          </a:p>
          <a:p>
            <a:endParaRPr lang="en-US"/>
          </a:p>
          <a:p>
            <a:r>
              <a:rPr lang="nl-NL"/>
              <a:t>Wat maakt dat kind overgewicht heeft? Leefstijl heeft daar direct invloed op. Naast voeding, beweging is ook slaap een belangrijke leefstijlfactor (bovenaan het plaatje). </a:t>
            </a:r>
            <a:endParaRPr lang="en-US"/>
          </a:p>
          <a:p>
            <a:endParaRPr lang="en-US"/>
          </a:p>
          <a:p>
            <a:r>
              <a:rPr lang="nl-NL"/>
              <a:t>Het leefstijlgedrag wordt beïnvloed door heel veel andere factoren, zoals factoren ter bevordering van de motivatie: </a:t>
            </a:r>
            <a:endParaRPr lang="en-US"/>
          </a:p>
          <a:p>
            <a:pPr marL="171450" indent="-171450">
              <a:buFont typeface="Arial,Sans-Serif"/>
              <a:buChar char="-"/>
            </a:pPr>
            <a:r>
              <a:rPr lang="nl-NL"/>
              <a:t>het zelf kunnen bepalen (autonomie),  </a:t>
            </a:r>
            <a:r>
              <a:rPr lang="nl-NL" i="1"/>
              <a:t>(een ander die aangeeft wat het gezin moet doen werkt demotiverend. Zelf bepalen en aangeven wat jij kan doen als gezin (met hulp) werkt motiverend) </a:t>
            </a:r>
            <a:endParaRPr lang="en-US"/>
          </a:p>
          <a:p>
            <a:pPr marL="171450" indent="-171450">
              <a:buFont typeface="Arial,Sans-Serif"/>
              <a:buChar char="-"/>
            </a:pPr>
            <a:r>
              <a:rPr lang="nl-NL"/>
              <a:t>de competenties (kennis en kunde), </a:t>
            </a:r>
            <a:endParaRPr lang="en-US"/>
          </a:p>
          <a:p>
            <a:pPr marL="171450" indent="-171450">
              <a:buFont typeface="Arial,Sans-Serif"/>
              <a:buChar char="-"/>
            </a:pPr>
            <a:r>
              <a:rPr lang="nl-NL"/>
              <a:t>en de steun die gevoeld wordt/ de verbondenheid met belangrijke personen uit de omgeving </a:t>
            </a:r>
            <a:r>
              <a:rPr lang="nl-NL" i="1"/>
              <a:t>(zoals een oma die het kind niet ondertussen blijft verwennen met snoepgoed, maar samen buiten gaat spelen).</a:t>
            </a:r>
            <a:endParaRPr lang="en-US"/>
          </a:p>
          <a:p>
            <a:endParaRPr lang="en-US"/>
          </a:p>
          <a:p>
            <a:r>
              <a:rPr lang="nl-NL"/>
              <a:t>maar ook de kenmerken van kind en gezin zijn van invloed: </a:t>
            </a:r>
            <a:endParaRPr lang="en-US"/>
          </a:p>
          <a:p>
            <a:r>
              <a:rPr lang="nl-NL" i="1"/>
              <a:t>Denk aan de vader zonder baan met geldzorgen waardoor er veel stress is in het gezin of moeder die vanwege depressiviteit niet in staat is om goed voor haar kinderen te zorgen. Het is dus belangrijk om na te gaan wat er allemaal speelt in het gezin. </a:t>
            </a:r>
            <a:endParaRPr lang="en-US"/>
          </a:p>
          <a:p>
            <a:endParaRPr lang="en-US"/>
          </a:p>
          <a:p>
            <a:r>
              <a:rPr lang="nl-NL"/>
              <a:t>In de slide worden andere voorbeelden/ indicatoren genoemd </a:t>
            </a:r>
            <a:endParaRPr lang="en-US"/>
          </a:p>
          <a:p>
            <a:pPr marL="171450" indent="-171450">
              <a:buFont typeface="Arial,Sans-Serif"/>
              <a:buChar char="-"/>
            </a:pPr>
            <a:r>
              <a:rPr lang="nl-NL"/>
              <a:t>Naast lichamelijke/medische factoren kunnen er ook problemen zijn op:</a:t>
            </a:r>
            <a:endParaRPr lang="en-US"/>
          </a:p>
          <a:p>
            <a:pPr marL="171450" indent="-171450">
              <a:buFont typeface="Arial,Sans-Serif"/>
              <a:buChar char="-"/>
            </a:pPr>
            <a:r>
              <a:rPr lang="nl-NL"/>
              <a:t>psychisch vlak </a:t>
            </a:r>
            <a:endParaRPr lang="en-US"/>
          </a:p>
          <a:p>
            <a:pPr marL="171450" indent="-171450">
              <a:buFont typeface="Arial,Sans-Serif"/>
              <a:buChar char="-"/>
            </a:pPr>
            <a:r>
              <a:rPr lang="nl-NL"/>
              <a:t>of op gebied van sociale participatie. </a:t>
            </a:r>
            <a:endParaRPr lang="en-US"/>
          </a:p>
          <a:p>
            <a:pPr marL="171450" indent="-171450">
              <a:buFont typeface="Arial,Sans-Serif"/>
              <a:buChar char="-"/>
            </a:pPr>
            <a:r>
              <a:rPr lang="nl-NL"/>
              <a:t>Maar ook problematiek bij andere gezinsleden, </a:t>
            </a:r>
            <a:endParaRPr lang="en-US"/>
          </a:p>
          <a:p>
            <a:pPr marL="171450" indent="-171450">
              <a:buFont typeface="Arial,Sans-Serif"/>
              <a:buChar char="-"/>
            </a:pPr>
            <a:r>
              <a:rPr lang="nl-NL"/>
              <a:t>beperkte ouderschapsvaardigheden </a:t>
            </a:r>
            <a:endParaRPr lang="en-US"/>
          </a:p>
          <a:p>
            <a:pPr marL="171450" indent="-171450">
              <a:buFont typeface="Arial,Sans-Serif"/>
              <a:buChar char="-"/>
            </a:pPr>
            <a:r>
              <a:rPr lang="nl-NL"/>
              <a:t>of een ontregelende gezinsdynamiek kunnen het leefstijlgedrag beïnvloeden. </a:t>
            </a:r>
            <a:endParaRPr lang="en-US"/>
          </a:p>
          <a:p>
            <a:pPr marL="171450" indent="-171450">
              <a:buFont typeface="Arial,Sans-Serif"/>
              <a:buChar char="-"/>
            </a:pPr>
            <a:endParaRPr lang="nl-NL"/>
          </a:p>
          <a:p>
            <a:endParaRPr lang="en-US"/>
          </a:p>
          <a:p>
            <a:endParaRPr lang="nl-NL"/>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11</a:t>
            </a:fld>
            <a:endParaRPr lang="nl-NL"/>
          </a:p>
        </p:txBody>
      </p:sp>
    </p:spTree>
    <p:extLst>
      <p:ext uri="{BB962C8B-B14F-4D97-AF65-F5344CB8AC3E}">
        <p14:creationId xmlns:p14="http://schemas.microsoft.com/office/powerpoint/2010/main" val="3636888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De aanpak: </a:t>
            </a:r>
            <a:r>
              <a:rPr lang="nl-NL"/>
              <a:t>Het jeugdhulp- en gezondheidsbeleid en de wijze van organiseren, verschilt per gemeente. Samen verkennen we wat nodig is om Kind naar Gezonder Gewicht lokaal te implementeren én of bestaande netwerken en structuren kunnen worden benut. Deze netwerkaanpak vereist een sterke projectorganisatie. De gemeente is de opdrachtgever en stelt een projectleider aan. Met partners uit het zorg- en sociaal domein vormen zij het </a:t>
            </a:r>
            <a:r>
              <a:rPr lang="nl-NL" err="1"/>
              <a:t>werknet</a:t>
            </a:r>
            <a:r>
              <a:rPr lang="nl-NL"/>
              <a:t>, waarbinnen ook de rol van centrale zorgverlener wordt belegd.</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12</a:t>
            </a:fld>
            <a:endParaRPr lang="nl-NL"/>
          </a:p>
        </p:txBody>
      </p:sp>
    </p:spTree>
    <p:extLst>
      <p:ext uri="{BB962C8B-B14F-4D97-AF65-F5344CB8AC3E}">
        <p14:creationId xmlns:p14="http://schemas.microsoft.com/office/powerpoint/2010/main" val="3885760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pPr>
            <a:r>
              <a:rPr lang="nl-NL"/>
              <a:t>De projectleider is als eerste aan zet om de netwerkvorming op bestuurlijk-, management- en uitvoerend niveau te coördineren. Met als doel? Een goed functionerende netwerkaanpak voor kinderen met overgewicht. Samenwerking met beleidsadviseurs van Jeugd en Gezondheid draagt van het van Kind naar Gezonder Gewicht. Het netwerk begint dus al binnen de eigen gemeente en is fundamenteel voor de vervolgstappen van de implementatie.</a:t>
            </a:r>
            <a:endParaRPr lang="en-US"/>
          </a:p>
          <a:p>
            <a:pPr>
              <a:lnSpc>
                <a:spcPct val="110000"/>
              </a:lnSpc>
            </a:pPr>
            <a:endParaRPr lang="en-US"/>
          </a:p>
          <a:p>
            <a:endParaRPr lang="en-US">
              <a:cs typeface="Calibri"/>
            </a:endParaRP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14</a:t>
            </a:fld>
            <a:endParaRPr lang="nl-NL"/>
          </a:p>
        </p:txBody>
      </p:sp>
    </p:spTree>
    <p:extLst>
      <p:ext uri="{BB962C8B-B14F-4D97-AF65-F5344CB8AC3E}">
        <p14:creationId xmlns:p14="http://schemas.microsoft.com/office/powerpoint/2010/main" val="137268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cs typeface="Calibri"/>
              </a:rPr>
              <a:t>Vul</a:t>
            </a:r>
            <a:r>
              <a:rPr lang="en-US">
                <a:cs typeface="Calibri"/>
              </a:rPr>
              <a:t> </a:t>
            </a:r>
            <a:r>
              <a:rPr lang="en-US" err="1">
                <a:cs typeface="Calibri"/>
              </a:rPr>
              <a:t>hier</a:t>
            </a:r>
            <a:r>
              <a:rPr lang="en-US">
                <a:cs typeface="Calibri"/>
              </a:rPr>
              <a:t> </a:t>
            </a:r>
            <a:r>
              <a:rPr lang="en-US" err="1">
                <a:cs typeface="Calibri"/>
              </a:rPr>
              <a:t>aan</a:t>
            </a:r>
            <a:r>
              <a:rPr lang="en-US">
                <a:cs typeface="Calibri"/>
              </a:rPr>
              <a:t> </a:t>
            </a:r>
            <a:r>
              <a:rPr lang="en-US" err="1">
                <a:cs typeface="Calibri"/>
              </a:rPr>
              <a:t>als</a:t>
            </a:r>
            <a:r>
              <a:rPr lang="en-US">
                <a:cs typeface="Calibri"/>
              </a:rPr>
              <a:t> er in </a:t>
            </a:r>
            <a:r>
              <a:rPr lang="en-US" err="1">
                <a:cs typeface="Calibri"/>
              </a:rPr>
              <a:t>jullie</a:t>
            </a:r>
            <a:r>
              <a:rPr lang="en-US">
                <a:cs typeface="Calibri"/>
              </a:rPr>
              <a:t> </a:t>
            </a:r>
            <a:r>
              <a:rPr lang="en-US" err="1">
                <a:cs typeface="Calibri"/>
              </a:rPr>
              <a:t>lokale</a:t>
            </a:r>
            <a:r>
              <a:rPr lang="en-US">
                <a:cs typeface="Calibri"/>
              </a:rPr>
              <a:t> </a:t>
            </a:r>
            <a:r>
              <a:rPr lang="en-US" err="1">
                <a:cs typeface="Calibri"/>
              </a:rPr>
              <a:t>situatie</a:t>
            </a:r>
            <a:r>
              <a:rPr lang="en-US">
                <a:cs typeface="Calibri"/>
              </a:rPr>
              <a:t> </a:t>
            </a:r>
            <a:r>
              <a:rPr lang="en-US" err="1">
                <a:cs typeface="Calibri"/>
              </a:rPr>
              <a:t>nog</a:t>
            </a:r>
            <a:r>
              <a:rPr lang="en-US">
                <a:cs typeface="Calibri"/>
              </a:rPr>
              <a:t> </a:t>
            </a:r>
            <a:r>
              <a:rPr lang="en-US" err="1">
                <a:cs typeface="Calibri"/>
              </a:rPr>
              <a:t>een</a:t>
            </a:r>
            <a:r>
              <a:rPr lang="en-US">
                <a:cs typeface="Calibri"/>
              </a:rPr>
              <a:t> </a:t>
            </a:r>
            <a:r>
              <a:rPr lang="en-US" err="1">
                <a:cs typeface="Calibri"/>
              </a:rPr>
              <a:t>andere</a:t>
            </a:r>
            <a:r>
              <a:rPr lang="en-US">
                <a:cs typeface="Calibri"/>
              </a:rPr>
              <a:t> </a:t>
            </a:r>
            <a:r>
              <a:rPr lang="en-US" err="1">
                <a:cs typeface="Calibri"/>
              </a:rPr>
              <a:t>belangrijke</a:t>
            </a:r>
            <a:r>
              <a:rPr lang="en-US">
                <a:cs typeface="Calibri"/>
              </a:rPr>
              <a:t> </a:t>
            </a:r>
            <a:r>
              <a:rPr lang="en-US" err="1">
                <a:cs typeface="Calibri"/>
              </a:rPr>
              <a:t>rol</a:t>
            </a:r>
            <a:r>
              <a:rPr lang="en-US">
                <a:cs typeface="Calibri"/>
              </a:rPr>
              <a:t> is </a:t>
            </a:r>
            <a:r>
              <a:rPr lang="en-US" err="1">
                <a:cs typeface="Calibri"/>
              </a:rPr>
              <a:t>binnen</a:t>
            </a:r>
            <a:r>
              <a:rPr lang="en-US">
                <a:cs typeface="Calibri"/>
              </a:rPr>
              <a:t> de </a:t>
            </a:r>
            <a:r>
              <a:rPr lang="en-US" err="1">
                <a:cs typeface="Calibri"/>
              </a:rPr>
              <a:t>aanpak</a:t>
            </a:r>
            <a:r>
              <a:rPr lang="en-US">
                <a:cs typeface="Calibri"/>
              </a:rPr>
              <a:t>. </a:t>
            </a:r>
            <a:r>
              <a:rPr lang="en-US" err="1">
                <a:cs typeface="Calibri"/>
              </a:rPr>
              <a:t>Bijvoorbeed</a:t>
            </a:r>
            <a:r>
              <a:rPr lang="en-US">
                <a:cs typeface="Calibri"/>
              </a:rPr>
              <a:t> </a:t>
            </a:r>
            <a:r>
              <a:rPr lang="en-US" err="1">
                <a:cs typeface="Calibri"/>
              </a:rPr>
              <a:t>een</a:t>
            </a:r>
            <a:r>
              <a:rPr lang="en-US">
                <a:cs typeface="Calibri"/>
              </a:rPr>
              <a:t> </a:t>
            </a:r>
            <a:r>
              <a:rPr lang="en-US" err="1">
                <a:cs typeface="Calibri"/>
              </a:rPr>
              <a:t>regiocoordinatoor</a:t>
            </a:r>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18</a:t>
            </a:fld>
            <a:endParaRPr lang="nl-NL"/>
          </a:p>
        </p:txBody>
      </p:sp>
    </p:spTree>
    <p:extLst>
      <p:ext uri="{BB962C8B-B14F-4D97-AF65-F5344CB8AC3E}">
        <p14:creationId xmlns:p14="http://schemas.microsoft.com/office/powerpoint/2010/main" val="194650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De aanpak biedt een totaaltraject van begin (constateren van overgewicht) tot einde (zorgen dat het blijft werken); </a:t>
            </a:r>
          </a:p>
          <a:p>
            <a:r>
              <a:rPr lang="nl-NL"/>
              <a:t>• Eén professional, in de rol van centrale zorgverlener, is vast aanspreekpunt en bouwt zo een vertrouwensrelatie op met het kind en het gezin. Tevens coördineert deze centrale zorgverlener de samenwerking tussen de betrokken professionals, het kind en gezin; </a:t>
            </a:r>
            <a:endParaRPr lang="en-US"/>
          </a:p>
          <a:p>
            <a:r>
              <a:rPr lang="nl-NL"/>
              <a:t>• Kind naar Gezonder Gewicht beoogt een </a:t>
            </a:r>
            <a:r>
              <a:rPr lang="nl-NL" err="1"/>
              <a:t>domeinoverstijgende</a:t>
            </a:r>
            <a:r>
              <a:rPr lang="nl-NL"/>
              <a:t> aanpak. Inzet van professionals uit verschillende domeinen is essentieel om een gezamenlijke aanpak te leveren die niet alleen de gezondheid van het kind verbetert, maar ook de kwaliteit van leven en de maatschappelijke participatie op korte en lange termijn; </a:t>
            </a:r>
            <a:endParaRPr lang="en-US"/>
          </a:p>
          <a:p>
            <a:endParaRPr lang="nl-NL"/>
          </a:p>
          <a:p>
            <a:r>
              <a:rPr lang="nl-NL" b="1"/>
              <a:t>Hoe ziet dat er dan in de praktijk uit?</a:t>
            </a:r>
            <a:endParaRPr lang="nl-NL"/>
          </a:p>
          <a:p>
            <a:r>
              <a:rPr lang="nl-NL"/>
              <a:t>Hier zie je de zes stappen die doorlopen worden met het kind en het gezin:</a:t>
            </a:r>
            <a:endParaRPr lang="en-US"/>
          </a:p>
          <a:p>
            <a:r>
              <a:rPr lang="nl-NL"/>
              <a:t>Er is één sleutelfiguur voor het gezin, dit is de centrale zorgverlener (CZV). Deze CZV is de vaste contactpersoon voor het kind en het gezin en heeft een coördinerende rol in alle zes de stappen van het proces. Er wordt toegewerkt naar een situatie waarbij de bijdrage van de professional steeds minder wordt (aan het begin veel en neemt vervolgens af in de afbeelding) en ouder en kind steeds meer zelf de regie hebben en autonoom worden in het werken aan/behouden van hun gezondere leefstijl. Er wordt uitgebreid ingegaan op wat er écht speelt binnen het gezin. Bij stap 2, 3 en 5 worden andere partners betrokken die mogelijk al te maken hebben met het gezin, om in samenhang af te stemmen welke hulp en in welke volgorde het gezin verder kan helpen. </a:t>
            </a:r>
            <a:endParaRPr lang="en-US"/>
          </a:p>
          <a:p>
            <a:endParaRPr lang="nl-NL"/>
          </a:p>
          <a:p>
            <a:r>
              <a:rPr lang="nl-NL" b="1" i="1"/>
              <a:t>Voorbeeld:</a:t>
            </a:r>
            <a:br>
              <a:rPr lang="nl-NL" b="1" i="1">
                <a:cs typeface="+mn-lt"/>
              </a:rPr>
            </a:br>
            <a:r>
              <a:rPr lang="nl-NL" b="1" i="1"/>
              <a:t>Waar we in de praktijk vaak van stap 1 (overgewicht constateren) naar stap 5 (aan de slag) gaan; zoals bv. een JGZ, die overgewicht constateert bij een vierjarige en ouders leefstijladviezen meegeeft en/of verwijst naar een diëtiste om tips te krijgen om gezonder te eten, gaat </a:t>
            </a:r>
            <a:r>
              <a:rPr lang="nl-NL" b="1" i="1" err="1"/>
              <a:t>KnGG</a:t>
            </a:r>
            <a:r>
              <a:rPr lang="nl-NL" b="1" i="1"/>
              <a:t> uitgebreider in op wat er écht speelt binnen een gezin en worden bij stap 2, 3 en 5 andere partners betrokken. Bijv. een jeugdhulpverlener, die al betrokken is bij het kind, wordt geraadpleegd in stap 3 om in samenspraak te kijken welk hulp in welke volgorde het gezin verder kan helpen. </a:t>
            </a:r>
            <a:endParaRPr lang="en-US"/>
          </a:p>
          <a:p>
            <a:endParaRPr lang="nl-NL"/>
          </a:p>
          <a:p>
            <a:endParaRPr lang="nl-NL"/>
          </a:p>
          <a:p>
            <a:r>
              <a:rPr lang="nl-NL" b="1"/>
              <a:t>Proces</a:t>
            </a:r>
            <a:endParaRPr lang="nl-NL"/>
          </a:p>
          <a:p>
            <a:r>
              <a:rPr lang="nl-NL"/>
              <a:t>De werkwijze van de professional (Centrale zorgverlener), die het kind en gezin begeleidt bestaat uit 6 stappen. Er wordt toegewerkt naar een situatie waarbij de bijdrage van de professional steeds minder wordt en ouder en kind steeds meer zelf de regie hebben en autonoom worden in het werken/behouden van hun gezondere leefstijl. </a:t>
            </a:r>
            <a:br>
              <a:rPr lang="nl-NL">
                <a:cs typeface="+mn-lt"/>
              </a:rPr>
            </a:br>
            <a:r>
              <a:rPr lang="nl-NL"/>
              <a:t>Waar we in de praktijk vaak van stap 1 (overgewicht constateren) naar stap 5 (aan de slag) gaan; zoals bv. een JGZ, die overgewicht constateert bij een vierjarige en ouders leefstijladviezen meegeeft en/of verwijst naar een diëtiste om tips te krijgen om gezonder te eten, gaat </a:t>
            </a:r>
            <a:r>
              <a:rPr lang="nl-NL" err="1"/>
              <a:t>KnGG</a:t>
            </a:r>
            <a:r>
              <a:rPr lang="nl-NL"/>
              <a:t> uitgebreider in op wat er écht speelt binnen een gezin en worden bij stap 2, 3 en 5 andere partners betrokken. Bijv. een jeugdhulpverlener, die al betrokken is bij het kind, wordt geraadpleegd in stap 3 om in samenspraak te kijken welk hulp in welke volgorde het gezin verder kan helpen. </a:t>
            </a:r>
            <a:br>
              <a:rPr lang="nl-NL">
                <a:cs typeface="+mn-lt"/>
              </a:rPr>
            </a:br>
            <a:r>
              <a:rPr lang="nl-NL"/>
              <a:t>Bij stap 1 t/m 6 heeft de Centrale zorgverlener (eveneens een vaste en cruciale rol bij het model) een coördinatierol richting het gezin en partners in het netwerk. We noemen dit netwerksamenwerking.</a:t>
            </a:r>
            <a:endParaRPr lang="en-US"/>
          </a:p>
          <a:p>
            <a:endParaRPr lang="nl-NL"/>
          </a:p>
          <a:p>
            <a:r>
              <a:rPr lang="nl-NL" b="1"/>
              <a:t>Het proces</a:t>
            </a:r>
            <a:endParaRPr lang="en-US"/>
          </a:p>
          <a:p>
            <a:r>
              <a:rPr lang="nl-NL"/>
              <a:t>Kind naar Gezonder Gewicht is opgebouwd uit zes stappen, die het begeleidingstraject overzichtelijk en concreet maken. Bij iedere stap staat samenwerking centraal. Naarmate het traject vordert neemt het aandeel van het gezin toe. Het streven is dat de grip op de leefstijl bij het kind en het gezin toeneemt. Daarmee komt een succesvolle duurzame gedragsverandering tot stand. </a:t>
            </a:r>
            <a:br>
              <a:rPr lang="nl-NL">
                <a:cs typeface="+mn-lt"/>
              </a:rPr>
            </a:br>
            <a:r>
              <a:rPr lang="nl-NL"/>
              <a:t>De stappen kennen een cyclisch proces. Soms ontstaan nieuwe inzichten, soms zijn er veranderingen in de omgeving of bij het kind. Een aantal processtappen worden op dat moment opnieuw doorlopen.</a:t>
            </a:r>
            <a:endParaRPr lang="en-US"/>
          </a:p>
          <a:p>
            <a:endParaRPr lang="nl-NL"/>
          </a:p>
        </p:txBody>
      </p:sp>
      <p:sp>
        <p:nvSpPr>
          <p:cNvPr id="4" name="Tijdelijke aanduiding voor dianummer 3"/>
          <p:cNvSpPr>
            <a:spLocks noGrp="1"/>
          </p:cNvSpPr>
          <p:nvPr>
            <p:ph type="sldNum" sz="quarter" idx="5"/>
          </p:nvPr>
        </p:nvSpPr>
        <p:spPr/>
        <p:txBody>
          <a:bodyPr/>
          <a:lstStyle/>
          <a:p>
            <a:fld id="{0348D92C-9D78-4949-A446-1C6C86E63AD5}" type="slidenum">
              <a:rPr lang="nl-NL" smtClean="0"/>
              <a:t>19</a:t>
            </a:fld>
            <a:endParaRPr lang="nl-NL"/>
          </a:p>
        </p:txBody>
      </p:sp>
    </p:spTree>
    <p:extLst>
      <p:ext uri="{BB962C8B-B14F-4D97-AF65-F5344CB8AC3E}">
        <p14:creationId xmlns:p14="http://schemas.microsoft.com/office/powerpoint/2010/main" val="238890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sp>
        <p:nvSpPr>
          <p:cNvPr id="15" name="Graphic 13">
            <a:extLst>
              <a:ext uri="{FF2B5EF4-FFF2-40B4-BE49-F238E27FC236}">
                <a16:creationId xmlns:a16="http://schemas.microsoft.com/office/drawing/2014/main" id="{7EA642B2-4CA9-8213-E22A-602C64D9AB9B}"/>
              </a:ext>
            </a:extLst>
          </p:cNvPr>
          <p:cNvSpPr>
            <a:spLocks noChangeAspect="1"/>
          </p:cNvSpPr>
          <p:nvPr/>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sp>
        <p:nvSpPr>
          <p:cNvPr id="3" name="Subtitle 2"/>
          <p:cNvSpPr>
            <a:spLocks noGrp="1"/>
          </p:cNvSpPr>
          <p:nvPr>
            <p:ph type="subTitle" idx="1" hasCustomPrompt="1"/>
          </p:nvPr>
        </p:nvSpPr>
        <p:spPr>
          <a:xfrm>
            <a:off x="791999" y="3456000"/>
            <a:ext cx="3815999" cy="540000"/>
          </a:xfrm>
        </p:spPr>
        <p:txBody>
          <a:bodyPr anchor="t" anchorCtr="0"/>
          <a:lstStyle>
            <a:lvl1pPr marL="0" indent="0" algn="l">
              <a:lnSpc>
                <a:spcPct val="100000"/>
              </a:lnSpc>
              <a:buNone/>
              <a:defRPr sz="15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a:p>
        </p:txBody>
      </p:sp>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
        <p:nvSpPr>
          <p:cNvPr id="22" name="Vrije vorm 21">
            <a:extLst>
              <a:ext uri="{FF2B5EF4-FFF2-40B4-BE49-F238E27FC236}">
                <a16:creationId xmlns:a16="http://schemas.microsoft.com/office/drawing/2014/main" id="{CA51C9F5-D2F5-9355-F547-9B5ABCB43C19}"/>
              </a:ext>
            </a:extLst>
          </p:cNvPr>
          <p:cNvSpPr/>
          <p:nvPr userDrawn="1"/>
        </p:nvSpPr>
        <p:spPr>
          <a:xfrm>
            <a:off x="6930001"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3" name="Vrije vorm 22">
            <a:extLst>
              <a:ext uri="{FF2B5EF4-FFF2-40B4-BE49-F238E27FC236}">
                <a16:creationId xmlns:a16="http://schemas.microsoft.com/office/drawing/2014/main" id="{9DB1C3BC-C8FD-48D5-375C-C3893F1B611B}"/>
              </a:ext>
            </a:extLst>
          </p:cNvPr>
          <p:cNvSpPr>
            <a:spLocks noGrp="1"/>
          </p:cNvSpPr>
          <p:nvPr>
            <p:ph type="pic" idx="13"/>
          </p:nvPr>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1947022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26277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491627"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
        <p:nvSpPr>
          <p:cNvPr id="2" name="Graphic 13">
            <a:extLst>
              <a:ext uri="{FF2B5EF4-FFF2-40B4-BE49-F238E27FC236}">
                <a16:creationId xmlns:a16="http://schemas.microsoft.com/office/drawing/2014/main" id="{DE35D99C-1ECF-C1CE-C063-B66764E6B6B9}"/>
              </a:ext>
            </a:extLst>
          </p:cNvPr>
          <p:cNvSpPr>
            <a:spLocks noChangeAspect="1"/>
          </p:cNvSpPr>
          <p:nvPr userDrawn="1"/>
        </p:nvSpPr>
        <p:spPr>
          <a:xfrm>
            <a:off x="2198257" y="0"/>
            <a:ext cx="6945743" cy="5144400"/>
          </a:xfrm>
          <a:custGeom>
            <a:avLst/>
            <a:gdLst>
              <a:gd name="connsiteX0" fmla="*/ 0 w 5195536"/>
              <a:gd name="connsiteY0" fmla="*/ 0 h 3848100"/>
              <a:gd name="connsiteX1" fmla="*/ 4343710 w 5195536"/>
              <a:gd name="connsiteY1" fmla="*/ 1523468 h 3848100"/>
              <a:gd name="connsiteX2" fmla="*/ 4641669 w 5195536"/>
              <a:gd name="connsiteY2" fmla="*/ 2143154 h 3848100"/>
              <a:gd name="connsiteX3" fmla="*/ 4042231 w 5195536"/>
              <a:gd name="connsiteY3" fmla="*/ 3848100 h 3848100"/>
              <a:gd name="connsiteX4" fmla="*/ 5195537 w 5195536"/>
              <a:gd name="connsiteY4" fmla="*/ 3848100 h 3848100"/>
              <a:gd name="connsiteX5" fmla="*/ 5195537 w 5195536"/>
              <a:gd name="connsiteY5" fmla="*/ 0 h 3848100"/>
              <a:gd name="connsiteX6" fmla="*/ 0 w 5195536"/>
              <a:gd name="connsiteY6" fmla="*/ 0 h 384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5536" h="3848100">
                <a:moveTo>
                  <a:pt x="0" y="0"/>
                </a:moveTo>
                <a:lnTo>
                  <a:pt x="4343710" y="1523468"/>
                </a:lnTo>
                <a:cubicBezTo>
                  <a:pt x="4596195" y="1612021"/>
                  <a:pt x="4730333" y="1890985"/>
                  <a:pt x="4641669" y="2143154"/>
                </a:cubicBezTo>
                <a:lnTo>
                  <a:pt x="4042231" y="3848100"/>
                </a:lnTo>
                <a:lnTo>
                  <a:pt x="5195537" y="3848100"/>
                </a:lnTo>
                <a:lnTo>
                  <a:pt x="5195537" y="0"/>
                </a:lnTo>
                <a:lnTo>
                  <a:pt x="0" y="0"/>
                </a:lnTo>
                <a:close/>
              </a:path>
            </a:pathLst>
          </a:custGeom>
          <a:solidFill>
            <a:schemeClr val="tx2"/>
          </a:solidFill>
          <a:ln w="9508" cap="flat">
            <a:noFill/>
            <a:prstDash val="solid"/>
            <a:miter/>
          </a:ln>
        </p:spPr>
        <p:txBody>
          <a:bodyPr rtlCol="0" anchor="ctr"/>
          <a:lstStyle/>
          <a:p>
            <a:endParaRPr lang="nl-NL"/>
          </a:p>
        </p:txBody>
      </p:sp>
      <p:sp>
        <p:nvSpPr>
          <p:cNvPr id="8" name="Vrije vorm 7">
            <a:extLst>
              <a:ext uri="{FF2B5EF4-FFF2-40B4-BE49-F238E27FC236}">
                <a16:creationId xmlns:a16="http://schemas.microsoft.com/office/drawing/2014/main" id="{AF655DB1-A072-25BA-848F-9C084888B81B}"/>
              </a:ext>
            </a:extLst>
          </p:cNvPr>
          <p:cNvSpPr/>
          <p:nvPr userDrawn="1"/>
        </p:nvSpPr>
        <p:spPr>
          <a:xfrm>
            <a:off x="6930001" y="0"/>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0" name="Vrije vorm 9">
            <a:extLst>
              <a:ext uri="{FF2B5EF4-FFF2-40B4-BE49-F238E27FC236}">
                <a16:creationId xmlns:a16="http://schemas.microsoft.com/office/drawing/2014/main" id="{C9793A69-803F-88E0-DC74-15366FBFABEC}"/>
              </a:ext>
            </a:extLst>
          </p:cNvPr>
          <p:cNvSpPr>
            <a:spLocks noGrp="1"/>
          </p:cNvSpPr>
          <p:nvPr>
            <p:ph type="pic" idx="13"/>
          </p:nvPr>
        </p:nvSpPr>
        <p:spPr>
          <a:xfrm>
            <a:off x="6930000" y="-1"/>
            <a:ext cx="2213999" cy="1686815"/>
          </a:xfrm>
          <a:custGeom>
            <a:avLst/>
            <a:gdLst>
              <a:gd name="connsiteX0" fmla="*/ 84413 w 2213999"/>
              <a:gd name="connsiteY0" fmla="*/ 0 h 1686815"/>
              <a:gd name="connsiteX1" fmla="*/ 2213999 w 2213999"/>
              <a:gd name="connsiteY1" fmla="*/ 0 h 1686815"/>
              <a:gd name="connsiteX2" fmla="*/ 2213999 w 2213999"/>
              <a:gd name="connsiteY2" fmla="*/ 1686815 h 1686815"/>
              <a:gd name="connsiteX3" fmla="*/ 584433 w 2213999"/>
              <a:gd name="connsiteY3" fmla="*/ 1522285 h 1686815"/>
              <a:gd name="connsiteX4" fmla="*/ 584559 w 2213999"/>
              <a:gd name="connsiteY4" fmla="*/ 1522412 h 1686815"/>
              <a:gd name="connsiteX5" fmla="*/ 3279 w 2213999"/>
              <a:gd name="connsiteY5" fmla="*/ 808897 h 168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3999" h="1686815">
                <a:moveTo>
                  <a:pt x="84413" y="0"/>
                </a:moveTo>
                <a:lnTo>
                  <a:pt x="2213999" y="0"/>
                </a:lnTo>
                <a:lnTo>
                  <a:pt x="2213999" y="1686815"/>
                </a:lnTo>
                <a:lnTo>
                  <a:pt x="584433" y="1522285"/>
                </a:lnTo>
                <a:lnTo>
                  <a:pt x="584559" y="1522412"/>
                </a:lnTo>
                <a:cubicBezTo>
                  <a:pt x="229035" y="1486500"/>
                  <a:pt x="-32528" y="1165336"/>
                  <a:pt x="3279" y="808897"/>
                </a:cubicBezTo>
                <a:close/>
              </a:path>
            </a:pathLst>
          </a:custGeom>
          <a:solidFill>
            <a:schemeClr val="bg1"/>
          </a:solidFill>
        </p:spPr>
        <p:txBody>
          <a:bodyPr wrap="square" lIns="180000" tIns="324000" rIns="180000" bIns="36000" anchor="t" anchorCtr="0">
            <a:noAutofit/>
          </a:bodyPr>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Tree>
    <p:extLst>
      <p:ext uri="{BB962C8B-B14F-4D97-AF65-F5344CB8AC3E}">
        <p14:creationId xmlns:p14="http://schemas.microsoft.com/office/powerpoint/2010/main" val="54832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bg1"/>
        </a:solidFill>
        <a:effectLst/>
      </p:bgPr>
    </p:bg>
    <p:spTree>
      <p:nvGrpSpPr>
        <p:cNvPr id="1" name=""/>
        <p:cNvGrpSpPr/>
        <p:nvPr/>
      </p:nvGrpSpPr>
      <p:grpSpPr>
        <a:xfrm>
          <a:off x="0" y="0"/>
          <a:ext cx="0" cy="0"/>
          <a:chOff x="0" y="0"/>
          <a:chExt cx="0" cy="0"/>
        </a:xfrm>
      </p:grpSpPr>
      <p:sp>
        <p:nvSpPr>
          <p:cNvPr id="10" name="Graphic 2">
            <a:extLst>
              <a:ext uri="{FF2B5EF4-FFF2-40B4-BE49-F238E27FC236}">
                <a16:creationId xmlns:a16="http://schemas.microsoft.com/office/drawing/2014/main" id="{6DA81CF7-F326-87DE-16CA-177ADA7D5E1C}"/>
              </a:ext>
              <a:ext uri="{C183D7F6-B498-43B3-948B-1728B52AA6E4}">
                <adec:decorative xmlns:adec="http://schemas.microsoft.com/office/drawing/2017/decorative" val="1"/>
              </a:ext>
            </a:extLst>
          </p:cNvPr>
          <p:cNvSpPr>
            <a:spLocks noChangeAspect="1"/>
          </p:cNvSpPr>
          <p:nvPr userDrawn="1"/>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2" name="Title 1"/>
          <p:cNvSpPr>
            <a:spLocks noGrp="1"/>
          </p:cNvSpPr>
          <p:nvPr>
            <p:ph type="ctrTitle" hasCustomPrompt="1"/>
          </p:nvPr>
        </p:nvSpPr>
        <p:spPr>
          <a:xfrm>
            <a:off x="792000" y="1927410"/>
            <a:ext cx="3816000" cy="1512000"/>
          </a:xfrm>
        </p:spPr>
        <p:txBody>
          <a:bodyPr anchor="t" anchorCtr="0"/>
          <a:lstStyle>
            <a:lvl1pPr algn="l">
              <a:defRPr sz="3200" b="1">
                <a:solidFill>
                  <a:schemeClr val="tx1"/>
                </a:solidFill>
              </a:defRPr>
            </a:lvl1pPr>
          </a:lstStyle>
          <a:p>
            <a:r>
              <a:rPr lang="nl-NL"/>
              <a:t>Titelstijl van model bewerken</a:t>
            </a:r>
            <a:endParaRPr lang="en-US"/>
          </a:p>
        </p:txBody>
      </p:sp>
      <p:pic>
        <p:nvPicPr>
          <p:cNvPr id="6" name="Afbeelding 5" descr="Kind naar gezonder gewicht">
            <a:extLst>
              <a:ext uri="{FF2B5EF4-FFF2-40B4-BE49-F238E27FC236}">
                <a16:creationId xmlns:a16="http://schemas.microsoft.com/office/drawing/2014/main" id="{20004E00-4CA7-3B3F-5C23-C9C5FD989DAE}"/>
              </a:ext>
            </a:extLst>
          </p:cNvPr>
          <p:cNvPicPr>
            <a:picLocks noChangeAspect="1"/>
          </p:cNvPicPr>
          <p:nvPr userDrawn="1"/>
        </p:nvPicPr>
        <p:blipFill>
          <a:blip r:embed="rId2"/>
          <a:stretch>
            <a:fillRect/>
          </a:stretch>
        </p:blipFill>
        <p:spPr>
          <a:xfrm>
            <a:off x="648000" y="504000"/>
            <a:ext cx="3162300" cy="711200"/>
          </a:xfrm>
          <a:prstGeom prst="rect">
            <a:avLst/>
          </a:prstGeom>
        </p:spPr>
      </p:pic>
      <p:pic>
        <p:nvPicPr>
          <p:cNvPr id="9" name="Afbeelding 8" descr="Een onderdeel van:&#10;JOGG &#10;gezonde jeugd &#10;gezonde toekomst">
            <a:extLst>
              <a:ext uri="{FF2B5EF4-FFF2-40B4-BE49-F238E27FC236}">
                <a16:creationId xmlns:a16="http://schemas.microsoft.com/office/drawing/2014/main" id="{5D998E29-5607-53EC-B23B-C4868EE41657}"/>
              </a:ext>
            </a:extLst>
          </p:cNvPr>
          <p:cNvPicPr>
            <a:picLocks noChangeAspect="1"/>
          </p:cNvPicPr>
          <p:nvPr userDrawn="1"/>
        </p:nvPicPr>
        <p:blipFill>
          <a:blip r:embed="rId3"/>
          <a:stretch>
            <a:fillRect/>
          </a:stretch>
        </p:blipFill>
        <p:spPr>
          <a:xfrm>
            <a:off x="648000" y="4176000"/>
            <a:ext cx="2374900" cy="469900"/>
          </a:xfrm>
          <a:prstGeom prst="rect">
            <a:avLst/>
          </a:prstGeom>
        </p:spPr>
      </p:pic>
      <p:pic>
        <p:nvPicPr>
          <p:cNvPr id="13" name="Afbeelding 12">
            <a:extLst>
              <a:ext uri="{FF2B5EF4-FFF2-40B4-BE49-F238E27FC236}">
                <a16:creationId xmlns:a16="http://schemas.microsoft.com/office/drawing/2014/main" id="{EB667410-4256-0AE8-16AA-A2C27D66F10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4704443" y="1272864"/>
            <a:ext cx="4127500" cy="3200400"/>
          </a:xfrm>
          <a:prstGeom prst="rect">
            <a:avLst/>
          </a:prstGeom>
        </p:spPr>
      </p:pic>
    </p:spTree>
    <p:extLst>
      <p:ext uri="{BB962C8B-B14F-4D97-AF65-F5344CB8AC3E}">
        <p14:creationId xmlns:p14="http://schemas.microsoft.com/office/powerpoint/2010/main" val="1947022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p:bg>
      <p:bgPr>
        <a:solidFill>
          <a:schemeClr val="tx2"/>
        </a:solidFill>
        <a:effectLst/>
      </p:bgPr>
    </p:bg>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8445F1FD-EC20-C5CC-E49F-8D601BE6CC8A}"/>
              </a:ext>
            </a:extLst>
          </p:cNvPr>
          <p:cNvSpPr/>
          <p:nvPr userDrawn="1"/>
        </p:nvSpPr>
        <p:spPr>
          <a:xfrm>
            <a:off x="126380" y="126000"/>
            <a:ext cx="8892000" cy="4892400"/>
          </a:xfrm>
          <a:prstGeom prst="roundRect">
            <a:avLst>
              <a:gd name="adj" fmla="val 7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260000"/>
            <a:ext cx="4320000" cy="3204000"/>
          </a:xfrm>
        </p:spPr>
        <p:txBody>
          <a:bodyPr anchor="t" anchorCtr="0"/>
          <a:lstStyle>
            <a:lvl1pPr>
              <a:spcBef>
                <a:spcPts val="400"/>
              </a:spcBef>
              <a:spcAft>
                <a:spcPts val="0"/>
              </a:spcAft>
              <a:defRPr sz="1300"/>
            </a:lvl1pPr>
            <a:lvl2pPr>
              <a:spcAft>
                <a:spcPts val="0"/>
              </a:spcAft>
              <a:defRPr/>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0259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atin typeface="+mj-lt"/>
              </a:defRPr>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 on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2000" y="755999"/>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
        <p:nvSpPr>
          <p:cNvPr id="9" name="Graphic 3">
            <a:extLst>
              <a:ext uri="{FF2B5EF4-FFF2-40B4-BE49-F238E27FC236}">
                <a16:creationId xmlns:a16="http://schemas.microsoft.com/office/drawing/2014/main" id="{66EEC2D0-98FB-376F-BFFB-BD7F0FA4C59E}"/>
              </a:ext>
            </a:extLst>
          </p:cNvPr>
          <p:cNvSpPr>
            <a:spLocks/>
          </p:cNvSpPr>
          <p:nvPr/>
        </p:nvSpPr>
        <p:spPr>
          <a:xfrm>
            <a:off x="0" y="0"/>
            <a:ext cx="9144000" cy="5140800"/>
          </a:xfrm>
          <a:custGeom>
            <a:avLst/>
            <a:gdLst>
              <a:gd name="connsiteX0" fmla="*/ 6233351 w 6858000"/>
              <a:gd name="connsiteY0" fmla="*/ 3224328 h 3848765"/>
              <a:gd name="connsiteX1" fmla="*/ 5684806 w 6858000"/>
              <a:gd name="connsiteY1" fmla="*/ 3640398 h 3848765"/>
              <a:gd name="connsiteX2" fmla="*/ 0 w 6858000"/>
              <a:gd name="connsiteY2" fmla="*/ 2868688 h 3848765"/>
              <a:gd name="connsiteX3" fmla="*/ 0 w 6858000"/>
              <a:gd name="connsiteY3" fmla="*/ 3848765 h 3848765"/>
              <a:gd name="connsiteX4" fmla="*/ 6858000 w 6858000"/>
              <a:gd name="connsiteY4" fmla="*/ 3848765 h 3848765"/>
              <a:gd name="connsiteX5" fmla="*/ 6858000 w 6858000"/>
              <a:gd name="connsiteY5" fmla="*/ 0 h 3848765"/>
              <a:gd name="connsiteX6" fmla="*/ 6673215 w 6858000"/>
              <a:gd name="connsiteY6" fmla="*/ 0 h 3848765"/>
              <a:gd name="connsiteX7" fmla="*/ 6233351 w 6858000"/>
              <a:gd name="connsiteY7" fmla="*/ 3224328 h 38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3848765">
                <a:moveTo>
                  <a:pt x="6233351" y="3224328"/>
                </a:moveTo>
                <a:cubicBezTo>
                  <a:pt x="6197251" y="3489229"/>
                  <a:pt x="5950268" y="3676503"/>
                  <a:pt x="5684806" y="3640398"/>
                </a:cubicBezTo>
                <a:lnTo>
                  <a:pt x="0" y="2868688"/>
                </a:lnTo>
                <a:lnTo>
                  <a:pt x="0" y="3848765"/>
                </a:lnTo>
                <a:lnTo>
                  <a:pt x="6858000" y="3848765"/>
                </a:lnTo>
                <a:lnTo>
                  <a:pt x="6858000" y="0"/>
                </a:lnTo>
                <a:lnTo>
                  <a:pt x="6673215" y="0"/>
                </a:lnTo>
                <a:lnTo>
                  <a:pt x="6233351" y="3224328"/>
                </a:lnTo>
                <a:close/>
              </a:path>
            </a:pathLst>
          </a:custGeom>
          <a:solidFill>
            <a:srgbClr val="FFC943"/>
          </a:solidFill>
          <a:ln w="9525" cap="flat">
            <a:noFill/>
            <a:prstDash val="solid"/>
            <a:miter/>
          </a:ln>
        </p:spPr>
        <p:txBody>
          <a:bodyPr rtlCol="0" anchor="ctr"/>
          <a:lstStyle/>
          <a:p>
            <a:endParaRPr lang="nl-NL"/>
          </a:p>
        </p:txBody>
      </p:sp>
    </p:spTree>
    <p:extLst>
      <p:ext uri="{BB962C8B-B14F-4D97-AF65-F5344CB8AC3E}">
        <p14:creationId xmlns:p14="http://schemas.microsoft.com/office/powerpoint/2010/main" val="4149550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cus 2">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a:t>Teamfit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6" name="Tijdelijke aanduiding voor tekst 5">
            <a:extLst>
              <a:ext uri="{FF2B5EF4-FFF2-40B4-BE49-F238E27FC236}">
                <a16:creationId xmlns:a16="http://schemas.microsoft.com/office/drawing/2014/main" id="{03CDA68D-49C5-FE06-7DE3-BA2ECC628EB7}"/>
              </a:ext>
            </a:extLst>
          </p:cNvPr>
          <p:cNvSpPr>
            <a:spLocks noGrp="1"/>
          </p:cNvSpPr>
          <p:nvPr>
            <p:ph type="body" sz="quarter" idx="14"/>
          </p:nvPr>
        </p:nvSpPr>
        <p:spPr>
          <a:xfrm>
            <a:off x="792001" y="1152000"/>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97079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5">
            <a:extLst>
              <a:ext uri="{FF2B5EF4-FFF2-40B4-BE49-F238E27FC236}">
                <a16:creationId xmlns:a16="http://schemas.microsoft.com/office/drawing/2014/main" id="{75329D83-A891-68EC-6C50-588134BB200C}"/>
              </a:ext>
            </a:extLst>
          </p:cNvPr>
          <p:cNvSpPr>
            <a:spLocks noGrp="1"/>
          </p:cNvSpPr>
          <p:nvPr>
            <p:ph type="body" sz="quarter" idx="15"/>
          </p:nvPr>
        </p:nvSpPr>
        <p:spPr>
          <a:xfrm>
            <a:off x="4680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704551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afbeelding recht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4860000" y="1144236"/>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16C2FF00-EB85-8F75-A102-48FFE2E71177}"/>
              </a:ext>
            </a:extLst>
          </p:cNvPr>
          <p:cNvSpPr>
            <a:spLocks noGrp="1"/>
          </p:cNvSpPr>
          <p:nvPr>
            <p:ph type="body" sz="quarter" idx="14"/>
          </p:nvPr>
        </p:nvSpPr>
        <p:spPr>
          <a:xfrm>
            <a:off x="792001"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extBox 6">
            <a:extLst>
              <a:ext uri="{FF2B5EF4-FFF2-40B4-BE49-F238E27FC236}">
                <a16:creationId xmlns:a16="http://schemas.microsoft.com/office/drawing/2014/main" id="{CB074F6A-9EAD-AE34-1446-8F31734CA454}"/>
              </a:ext>
            </a:extLst>
          </p:cNvPr>
          <p:cNvSpPr txBox="1"/>
          <p:nvPr userDrawn="1"/>
        </p:nvSpPr>
        <p:spPr>
          <a:xfrm>
            <a:off x="1921008" y="2166897"/>
            <a:ext cx="0" cy="0"/>
          </a:xfrm>
          <a:prstGeom prst="rect">
            <a:avLst/>
          </a:prstGeom>
          <a:noFill/>
        </p:spPr>
        <p:txBody>
          <a:bodyPr wrap="none" lIns="0" tIns="0" rIns="0" bIns="0" rtlCol="0">
            <a:noAutofit/>
          </a:bodyPr>
          <a:lstStyle/>
          <a:p>
            <a:pPr algn="l"/>
            <a:endParaRPr lang="en-NL" sz="1300" err="1"/>
          </a:p>
        </p:txBody>
      </p:sp>
    </p:spTree>
    <p:extLst>
      <p:ext uri="{BB962C8B-B14F-4D97-AF65-F5344CB8AC3E}">
        <p14:creationId xmlns:p14="http://schemas.microsoft.com/office/powerpoint/2010/main" val="1626277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afbeelding link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Picture Placeholder 2">
            <a:extLst>
              <a:ext uri="{FF2B5EF4-FFF2-40B4-BE49-F238E27FC236}">
                <a16:creationId xmlns:a16="http://schemas.microsoft.com/office/drawing/2014/main" id="{B84B81F7-BD28-BA83-CF91-00DF025FFC27}"/>
              </a:ext>
            </a:extLst>
          </p:cNvPr>
          <p:cNvSpPr>
            <a:spLocks noGrp="1"/>
          </p:cNvSpPr>
          <p:nvPr>
            <p:ph type="pic" idx="13" hasCustomPrompt="1"/>
          </p:nvPr>
        </p:nvSpPr>
        <p:spPr>
          <a:xfrm>
            <a:off x="972000" y="1144235"/>
            <a:ext cx="3312000" cy="3311999"/>
          </a:xfrm>
          <a:prstGeom prst="rect">
            <a:avLst/>
          </a:prstGeom>
          <a:solidFill>
            <a:schemeClr val="bg1"/>
          </a:solidFill>
        </p:spPr>
        <p:txBody>
          <a:bodyPr lIns="360000" tIns="360000" rIns="360000" anchor="t"/>
          <a:lstStyle>
            <a:lvl1pPr marL="0" indent="0" algn="ctr">
              <a:lnSpc>
                <a:spcPct val="10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6" name="Title Placeholder 1">
            <a:extLst>
              <a:ext uri="{FF2B5EF4-FFF2-40B4-BE49-F238E27FC236}">
                <a16:creationId xmlns:a16="http://schemas.microsoft.com/office/drawing/2014/main" id="{967D2D01-7314-ADDA-D46B-FA850E4D5254}"/>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9" name="Tijdelijke aanduiding voor tekst 5">
            <a:extLst>
              <a:ext uri="{FF2B5EF4-FFF2-40B4-BE49-F238E27FC236}">
                <a16:creationId xmlns:a16="http://schemas.microsoft.com/office/drawing/2014/main" id="{BDBE9976-5396-11E2-4A5E-B2D8AF82F1E8}"/>
              </a:ext>
            </a:extLst>
          </p:cNvPr>
          <p:cNvSpPr>
            <a:spLocks noGrp="1"/>
          </p:cNvSpPr>
          <p:nvPr>
            <p:ph type="body" sz="quarter" idx="14"/>
          </p:nvPr>
        </p:nvSpPr>
        <p:spPr>
          <a:xfrm>
            <a:off x="4680000" y="1144588"/>
            <a:ext cx="3672000" cy="3312000"/>
          </a:xfrm>
        </p:spPr>
        <p:txBody>
          <a:bodyPr/>
          <a:lstStyle>
            <a:lvl1pPr>
              <a:defRPr>
                <a:latin typeface="+mj-lt"/>
              </a:defRPr>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89072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at biedt JOG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87B0010C-B8BD-09DB-A7E9-80D104D2BB0D}"/>
              </a:ext>
            </a:extLst>
          </p:cNvPr>
          <p:cNvSpPr>
            <a:spLocks noGrp="1" noChangeAspect="1"/>
          </p:cNvSpPr>
          <p:nvPr>
            <p:ph type="pic" idx="13" hasCustomPrompt="1"/>
          </p:nvPr>
        </p:nvSpPr>
        <p:spPr>
          <a:xfrm rot="1648335">
            <a:off x="1162766" y="1789378"/>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3" name="Text Placeholder 3">
            <a:extLst>
              <a:ext uri="{FF2B5EF4-FFF2-40B4-BE49-F238E27FC236}">
                <a16:creationId xmlns:a16="http://schemas.microsoft.com/office/drawing/2014/main" id="{703A9C93-598E-2658-04B4-0F52CA572C68}"/>
              </a:ext>
            </a:extLst>
          </p:cNvPr>
          <p:cNvSpPr>
            <a:spLocks noGrp="1"/>
          </p:cNvSpPr>
          <p:nvPr>
            <p:ph type="body" sz="half" idx="15" hasCustomPrompt="1"/>
          </p:nvPr>
        </p:nvSpPr>
        <p:spPr>
          <a:xfrm>
            <a:off x="93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2" name="Title 1">
            <a:extLst>
              <a:ext uri="{FF2B5EF4-FFF2-40B4-BE49-F238E27FC236}">
                <a16:creationId xmlns:a16="http://schemas.microsoft.com/office/drawing/2014/main" id="{56B5B85D-3B85-2A60-1EC3-57376F20814B}"/>
              </a:ext>
            </a:extLst>
          </p:cNvPr>
          <p:cNvSpPr>
            <a:spLocks noGrp="1"/>
          </p:cNvSpPr>
          <p:nvPr>
            <p:ph type="title" hasCustomPrompt="1"/>
          </p:nvPr>
        </p:nvSpPr>
        <p:spPr>
          <a:xfrm>
            <a:off x="791997" y="576000"/>
            <a:ext cx="7560000" cy="432000"/>
          </a:xfrm>
        </p:spPr>
        <p:txBody>
          <a:bodyPr tIns="18000" anchor="t" anchorCtr="0"/>
          <a:lstStyle>
            <a:lvl1pPr>
              <a:defRPr sz="2800">
                <a:solidFill>
                  <a:schemeClr val="tx2"/>
                </a:solidFill>
              </a:defRPr>
            </a:lvl1pPr>
          </a:lstStyle>
          <a:p>
            <a:r>
              <a:rPr lang="nl-NL"/>
              <a:t>Titelstijl bewerken</a:t>
            </a:r>
            <a:endParaRPr lang="en-US"/>
          </a:p>
        </p:txBody>
      </p:sp>
      <p:sp>
        <p:nvSpPr>
          <p:cNvPr id="8" name="Picture Placeholder 2">
            <a:extLst>
              <a:ext uri="{FF2B5EF4-FFF2-40B4-BE49-F238E27FC236}">
                <a16:creationId xmlns:a16="http://schemas.microsoft.com/office/drawing/2014/main" id="{14707D0A-7098-8BC4-268E-8BC4B471AA7D}"/>
              </a:ext>
            </a:extLst>
          </p:cNvPr>
          <p:cNvSpPr>
            <a:spLocks noGrp="1" noChangeAspect="1"/>
          </p:cNvSpPr>
          <p:nvPr>
            <p:ph type="pic" idx="16" hasCustomPrompt="1"/>
          </p:nvPr>
        </p:nvSpPr>
        <p:spPr>
          <a:xfrm rot="20969128">
            <a:off x="3782095" y="1907363"/>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9" name="Picture Placeholder 2">
            <a:extLst>
              <a:ext uri="{FF2B5EF4-FFF2-40B4-BE49-F238E27FC236}">
                <a16:creationId xmlns:a16="http://schemas.microsoft.com/office/drawing/2014/main" id="{39199CB9-7869-16FD-558A-77BE4A35F646}"/>
              </a:ext>
            </a:extLst>
          </p:cNvPr>
          <p:cNvSpPr>
            <a:spLocks noGrp="1" noChangeAspect="1"/>
          </p:cNvSpPr>
          <p:nvPr>
            <p:ph type="pic" idx="17" hasCustomPrompt="1"/>
          </p:nvPr>
        </p:nvSpPr>
        <p:spPr>
          <a:xfrm rot="19989753">
            <a:off x="6429520" y="1797750"/>
            <a:ext cx="1548000" cy="1548000"/>
          </a:xfrm>
          <a:prstGeom prst="roundRect">
            <a:avLst>
              <a:gd name="adj" fmla="val 1408"/>
            </a:avLst>
          </a:prstGeom>
          <a:solidFill>
            <a:schemeClr val="bg1">
              <a:lumMod val="85000"/>
            </a:schemeClr>
          </a:solidFill>
        </p:spPr>
        <p:txBody>
          <a:bodyPr lIns="72000" tIns="72000" rIns="72000" anchor="t"/>
          <a:lstStyle>
            <a:lvl1pPr marL="0" indent="0" algn="ctr">
              <a:lnSpc>
                <a:spcPct val="100000"/>
              </a:lnSpc>
              <a:spcBef>
                <a:spcPts val="0"/>
              </a:spcBef>
              <a:buNone/>
              <a:defRPr sz="10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10" name="Text Placeholder 3">
            <a:extLst>
              <a:ext uri="{FF2B5EF4-FFF2-40B4-BE49-F238E27FC236}">
                <a16:creationId xmlns:a16="http://schemas.microsoft.com/office/drawing/2014/main" id="{1F599F0B-245B-C172-EBF7-BAA6A2C90A9E}"/>
              </a:ext>
            </a:extLst>
          </p:cNvPr>
          <p:cNvSpPr>
            <a:spLocks noGrp="1"/>
          </p:cNvSpPr>
          <p:nvPr>
            <p:ph type="body" sz="half" idx="18" hasCustomPrompt="1"/>
          </p:nvPr>
        </p:nvSpPr>
        <p:spPr>
          <a:xfrm>
            <a:off x="3528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
        <p:nvSpPr>
          <p:cNvPr id="11" name="Text Placeholder 3">
            <a:extLst>
              <a:ext uri="{FF2B5EF4-FFF2-40B4-BE49-F238E27FC236}">
                <a16:creationId xmlns:a16="http://schemas.microsoft.com/office/drawing/2014/main" id="{ED9392AB-C81B-1962-6D9D-172A7BFC8E73}"/>
              </a:ext>
            </a:extLst>
          </p:cNvPr>
          <p:cNvSpPr>
            <a:spLocks noGrp="1"/>
          </p:cNvSpPr>
          <p:nvPr>
            <p:ph type="body" sz="half" idx="19" hasCustomPrompt="1"/>
          </p:nvPr>
        </p:nvSpPr>
        <p:spPr>
          <a:xfrm>
            <a:off x="6156000" y="3816001"/>
            <a:ext cx="2088000" cy="432000"/>
          </a:xfrm>
        </p:spPr>
        <p:txBody>
          <a:bodyPr anchor="t" anchorCtr="0"/>
          <a:lstStyle>
            <a:lvl1pPr marL="0" indent="0" algn="ctr">
              <a:lnSpc>
                <a:spcPct val="90000"/>
              </a:lnSpc>
              <a:spcAft>
                <a:spcPts val="0"/>
              </a:spcAft>
              <a:buNone/>
              <a:defRPr sz="1300" b="1">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281034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en tabel">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
        <p:nvSpPr>
          <p:cNvPr id="5" name="Tijdelijke aanduiding voor tabel 8">
            <a:extLst>
              <a:ext uri="{FF2B5EF4-FFF2-40B4-BE49-F238E27FC236}">
                <a16:creationId xmlns:a16="http://schemas.microsoft.com/office/drawing/2014/main" id="{A1EA7A82-9B7B-33AF-ED7E-D6DA733C8B82}"/>
              </a:ext>
            </a:extLst>
          </p:cNvPr>
          <p:cNvSpPr>
            <a:spLocks noGrp="1"/>
          </p:cNvSpPr>
          <p:nvPr>
            <p:ph type="tbl" sz="quarter" idx="13" hasCustomPrompt="1"/>
          </p:nvPr>
        </p:nvSpPr>
        <p:spPr>
          <a:xfrm>
            <a:off x="792000" y="1295999"/>
            <a:ext cx="7560000" cy="2952000"/>
          </a:xfrm>
        </p:spPr>
        <p:txBody>
          <a:bodyPr lIns="360000" tIns="360000" rIns="360000" bIns="468000" anchor="t" anchorCtr="0"/>
          <a:lstStyle>
            <a:lvl1pPr marL="0" indent="0" algn="ctr">
              <a:buFontTx/>
              <a:buNone/>
              <a:defRPr sz="1600" b="0">
                <a:solidFill>
                  <a:schemeClr val="tx1">
                    <a:lumMod val="50000"/>
                    <a:lumOff val="50000"/>
                  </a:schemeClr>
                </a:solidFill>
              </a:defRPr>
            </a:lvl1pPr>
          </a:lstStyle>
          <a:p>
            <a:r>
              <a:rPr lang="nl-NL"/>
              <a:t>Klik op het icoon om een tabel toe te voegen</a:t>
            </a:r>
          </a:p>
        </p:txBody>
      </p:sp>
      <p:sp>
        <p:nvSpPr>
          <p:cNvPr id="6" name="Title Placeholder 1">
            <a:extLst>
              <a:ext uri="{FF2B5EF4-FFF2-40B4-BE49-F238E27FC236}">
                <a16:creationId xmlns:a16="http://schemas.microsoft.com/office/drawing/2014/main" id="{3809A65B-9BF1-E4F5-36C1-84E8AEC69A05}"/>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7" name="Text Placeholder 3">
            <a:extLst>
              <a:ext uri="{FF2B5EF4-FFF2-40B4-BE49-F238E27FC236}">
                <a16:creationId xmlns:a16="http://schemas.microsoft.com/office/drawing/2014/main" id="{660979D6-A11D-F6EE-E683-2A841E68B90B}"/>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bronvermelding of noot toe te voegen</a:t>
            </a:r>
          </a:p>
        </p:txBody>
      </p:sp>
    </p:spTree>
    <p:extLst>
      <p:ext uri="{BB962C8B-B14F-4D97-AF65-F5344CB8AC3E}">
        <p14:creationId xmlns:p14="http://schemas.microsoft.com/office/powerpoint/2010/main" val="2485788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haal kind Geel">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6797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haal kind Blauw">
    <p:spTree>
      <p:nvGrpSpPr>
        <p:cNvPr id="1" name=""/>
        <p:cNvGrpSpPr/>
        <p:nvPr/>
      </p:nvGrpSpPr>
      <p:grpSpPr>
        <a:xfrm>
          <a:off x="0" y="0"/>
          <a:ext cx="0" cy="0"/>
          <a:chOff x="0" y="0"/>
          <a:chExt cx="0" cy="0"/>
        </a:xfrm>
      </p:grpSpPr>
      <p:sp>
        <p:nvSpPr>
          <p:cNvPr id="7" name="Afgeronde rechthoek 6">
            <a:extLst>
              <a:ext uri="{FF2B5EF4-FFF2-40B4-BE49-F238E27FC236}">
                <a16:creationId xmlns:a16="http://schemas.microsoft.com/office/drawing/2014/main" id="{86CBAA53-AD68-768E-D359-F147D9CB868D}"/>
              </a:ext>
            </a:extLst>
          </p:cNvPr>
          <p:cNvSpPr/>
          <p:nvPr userDrawn="1"/>
        </p:nvSpPr>
        <p:spPr>
          <a:xfrm>
            <a:off x="126000" y="126000"/>
            <a:ext cx="8892000" cy="4892400"/>
          </a:xfrm>
          <a:prstGeom prst="roundRect">
            <a:avLst>
              <a:gd name="adj" fmla="val 7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0" name="Tijdelijke aanduiding voor afbeelding 9">
            <a:extLst>
              <a:ext uri="{FF2B5EF4-FFF2-40B4-BE49-F238E27FC236}">
                <a16:creationId xmlns:a16="http://schemas.microsoft.com/office/drawing/2014/main" id="{46C63F8D-083E-28FF-0181-4DF35D9F37FB}"/>
              </a:ext>
            </a:extLst>
          </p:cNvPr>
          <p:cNvSpPr>
            <a:spLocks noGrp="1"/>
          </p:cNvSpPr>
          <p:nvPr>
            <p:ph type="pic" idx="13"/>
          </p:nvPr>
        </p:nvSpPr>
        <p:spPr>
          <a:xfrm>
            <a:off x="4068000" y="468000"/>
            <a:ext cx="1008000" cy="1008001"/>
          </a:xfrm>
          <a:custGeom>
            <a:avLst/>
            <a:gdLst>
              <a:gd name="connsiteX0" fmla="*/ 512749 w 1008000"/>
              <a:gd name="connsiteY0" fmla="*/ 5 h 1008001"/>
              <a:gd name="connsiteX1" fmla="*/ 535242 w 1008000"/>
              <a:gd name="connsiteY1" fmla="*/ 9758 h 1008001"/>
              <a:gd name="connsiteX2" fmla="*/ 999021 w 1008000"/>
              <a:gd name="connsiteY2" fmla="*/ 489897 h 1008001"/>
              <a:gd name="connsiteX3" fmla="*/ 998245 w 1008000"/>
              <a:gd name="connsiteY3" fmla="*/ 535182 h 1008001"/>
              <a:gd name="connsiteX4" fmla="*/ 518036 w 1008000"/>
              <a:gd name="connsiteY4" fmla="*/ 999021 h 1008001"/>
              <a:gd name="connsiteX5" fmla="*/ 472759 w 1008000"/>
              <a:gd name="connsiteY5" fmla="*/ 998244 h 1008001"/>
              <a:gd name="connsiteX6" fmla="*/ 8979 w 1008000"/>
              <a:gd name="connsiteY6" fmla="*/ 517974 h 1008001"/>
              <a:gd name="connsiteX7" fmla="*/ 9756 w 1008000"/>
              <a:gd name="connsiteY7" fmla="*/ 472689 h 1008001"/>
              <a:gd name="connsiteX8" fmla="*/ 489964 w 1008000"/>
              <a:gd name="connsiteY8" fmla="*/ 8981 h 1008001"/>
              <a:gd name="connsiteX9" fmla="*/ 512749 w 1008000"/>
              <a:gd name="connsiteY9" fmla="*/ 5 h 100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8000" h="1008001">
                <a:moveTo>
                  <a:pt x="512749" y="5"/>
                </a:moveTo>
                <a:cubicBezTo>
                  <a:pt x="520948" y="151"/>
                  <a:pt x="529097" y="3418"/>
                  <a:pt x="535242" y="9758"/>
                </a:cubicBezTo>
                <a:lnTo>
                  <a:pt x="999021" y="489897"/>
                </a:lnTo>
                <a:cubicBezTo>
                  <a:pt x="1011311" y="502577"/>
                  <a:pt x="1010922" y="522891"/>
                  <a:pt x="998245" y="535182"/>
                </a:cubicBezTo>
                <a:lnTo>
                  <a:pt x="518036" y="999021"/>
                </a:lnTo>
                <a:cubicBezTo>
                  <a:pt x="505359" y="1011312"/>
                  <a:pt x="485048" y="1010924"/>
                  <a:pt x="472759" y="998244"/>
                </a:cubicBezTo>
                <a:lnTo>
                  <a:pt x="8979" y="517974"/>
                </a:lnTo>
                <a:cubicBezTo>
                  <a:pt x="-3310" y="505294"/>
                  <a:pt x="-2922" y="484982"/>
                  <a:pt x="9756" y="472689"/>
                </a:cubicBezTo>
                <a:lnTo>
                  <a:pt x="489964" y="8981"/>
                </a:lnTo>
                <a:cubicBezTo>
                  <a:pt x="496304" y="2835"/>
                  <a:pt x="504551" y="-140"/>
                  <a:pt x="512749" y="5"/>
                </a:cubicBezTo>
                <a:close/>
              </a:path>
            </a:pathLst>
          </a:custGeom>
          <a:solidFill>
            <a:schemeClr val="bg1">
              <a:lumMod val="85000"/>
            </a:schemeClr>
          </a:solidFill>
        </p:spPr>
        <p:txBody>
          <a:bodyPr wrap="square" lIns="36000" tIns="36000" rIns="36000" bIns="36000" anchor="ctr" anchorCtr="0">
            <a:noAutofit/>
          </a:bodyPr>
          <a:lstStyle>
            <a:lvl1pPr marL="0" indent="0" algn="ctr">
              <a:lnSpc>
                <a:spcPct val="100000"/>
              </a:lnSpc>
              <a:spcBef>
                <a:spcPts val="0"/>
              </a:spcBef>
              <a:buNone/>
              <a:defRPr sz="10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a:p>
        </p:txBody>
      </p:sp>
      <p:sp>
        <p:nvSpPr>
          <p:cNvPr id="11" name="Title 1">
            <a:extLst>
              <a:ext uri="{FF2B5EF4-FFF2-40B4-BE49-F238E27FC236}">
                <a16:creationId xmlns:a16="http://schemas.microsoft.com/office/drawing/2014/main" id="{0CF8FB6D-8F48-8732-DB99-328AFBDC70EE}"/>
              </a:ext>
            </a:extLst>
          </p:cNvPr>
          <p:cNvSpPr>
            <a:spLocks noGrp="1"/>
          </p:cNvSpPr>
          <p:nvPr>
            <p:ph type="title" hasCustomPrompt="1"/>
          </p:nvPr>
        </p:nvSpPr>
        <p:spPr>
          <a:xfrm>
            <a:off x="972000" y="1800000"/>
            <a:ext cx="7200000" cy="288000"/>
          </a:xfrm>
        </p:spPr>
        <p:txBody>
          <a:bodyPr anchor="t" anchorCtr="0"/>
          <a:lstStyle>
            <a:lvl1pPr algn="ctr">
              <a:defRPr sz="1600" b="1">
                <a:solidFill>
                  <a:schemeClr val="tx1"/>
                </a:solidFill>
              </a:defRPr>
            </a:lvl1pPr>
          </a:lstStyle>
          <a:p>
            <a:r>
              <a:rPr lang="nl-NL"/>
              <a:t>Titelstijl van model bewerken</a:t>
            </a:r>
            <a:endParaRPr lang="en-US"/>
          </a:p>
        </p:txBody>
      </p:sp>
      <p:sp>
        <p:nvSpPr>
          <p:cNvPr id="12" name="Content Placeholder 2">
            <a:extLst>
              <a:ext uri="{FF2B5EF4-FFF2-40B4-BE49-F238E27FC236}">
                <a16:creationId xmlns:a16="http://schemas.microsoft.com/office/drawing/2014/main" id="{0A0FD834-4206-EE57-0B87-18E712268736}"/>
              </a:ext>
            </a:extLst>
          </p:cNvPr>
          <p:cNvSpPr>
            <a:spLocks noGrp="1"/>
          </p:cNvSpPr>
          <p:nvPr>
            <p:ph idx="1"/>
          </p:nvPr>
        </p:nvSpPr>
        <p:spPr>
          <a:xfrm>
            <a:off x="1692000" y="2340000"/>
            <a:ext cx="5760000" cy="2160000"/>
          </a:xfrm>
        </p:spPr>
        <p:txBody>
          <a:bodyPr anchor="t" anchorCtr="0"/>
          <a:lstStyle>
            <a:lvl1pPr marL="0" indent="0" algn="ctr">
              <a:lnSpc>
                <a:spcPct val="100000"/>
              </a:lnSpc>
              <a:spcAft>
                <a:spcPts val="0"/>
              </a:spcAft>
              <a:buClr>
                <a:schemeClr val="tx2"/>
              </a:buClr>
              <a:buSzPct val="120000"/>
              <a:buFontTx/>
              <a:buNone/>
              <a:defRPr sz="1600" b="0">
                <a:solidFill>
                  <a:schemeClr val="tx1"/>
                </a:solidFill>
              </a:defRPr>
            </a:lvl1pPr>
            <a:lvl2pPr marL="0" indent="0" algn="ctr">
              <a:lnSpc>
                <a:spcPct val="100000"/>
              </a:lnSpc>
              <a:spcAft>
                <a:spcPts val="0"/>
              </a:spcAft>
              <a:buClr>
                <a:schemeClr val="tx2"/>
              </a:buClr>
              <a:buSzPct val="120000"/>
              <a:buFontTx/>
              <a:buNone/>
              <a:defRPr sz="1600" b="0">
                <a:solidFill>
                  <a:schemeClr val="tx1"/>
                </a:solidFill>
              </a:defRPr>
            </a:lvl2pPr>
            <a:lvl3pPr marL="0" indent="0" algn="ctr">
              <a:lnSpc>
                <a:spcPct val="100000"/>
              </a:lnSpc>
              <a:spcAft>
                <a:spcPts val="0"/>
              </a:spcAft>
              <a:buClr>
                <a:schemeClr val="tx2"/>
              </a:buClr>
              <a:buSzPct val="120000"/>
              <a:buFontTx/>
              <a:buNone/>
              <a:defRPr sz="1600" b="0">
                <a:solidFill>
                  <a:schemeClr val="tx1"/>
                </a:solidFill>
              </a:defRPr>
            </a:lvl3pPr>
            <a:lvl4pPr marL="0" indent="0" algn="ctr">
              <a:lnSpc>
                <a:spcPct val="100000"/>
              </a:lnSpc>
              <a:spcAft>
                <a:spcPts val="0"/>
              </a:spcAft>
              <a:buClr>
                <a:schemeClr val="tx2"/>
              </a:buClr>
              <a:buSzPct val="120000"/>
              <a:buFontTx/>
              <a:buNone/>
              <a:defRPr sz="1600" b="0">
                <a:solidFill>
                  <a:schemeClr val="tx1"/>
                </a:solidFill>
              </a:defRPr>
            </a:lvl4pPr>
            <a:lvl5pPr marL="0" indent="0" algn="ctr">
              <a:lnSpc>
                <a:spcPct val="100000"/>
              </a:lnSpc>
              <a:spcAft>
                <a:spcPts val="0"/>
              </a:spcAft>
              <a:buClr>
                <a:schemeClr val="tx2"/>
              </a:buClr>
              <a:buSzPct val="120000"/>
              <a:buFontTx/>
              <a:buNone/>
              <a:defRPr sz="1600" b="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684134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r weten">
    <p:bg>
      <p:bgPr>
        <a:solidFill>
          <a:schemeClr val="bg1"/>
        </a:solidFill>
        <a:effectLst/>
      </p:bgPr>
    </p:bg>
    <p:spTree>
      <p:nvGrpSpPr>
        <p:cNvPr id="1" name=""/>
        <p:cNvGrpSpPr/>
        <p:nvPr/>
      </p:nvGrpSpPr>
      <p:grpSpPr>
        <a:xfrm>
          <a:off x="0" y="0"/>
          <a:ext cx="0" cy="0"/>
          <a:chOff x="0" y="0"/>
          <a:chExt cx="0" cy="0"/>
        </a:xfrm>
      </p:grpSpPr>
      <p:sp>
        <p:nvSpPr>
          <p:cNvPr id="17" name="Tekstvak 16">
            <a:extLst>
              <a:ext uri="{FF2B5EF4-FFF2-40B4-BE49-F238E27FC236}">
                <a16:creationId xmlns:a16="http://schemas.microsoft.com/office/drawing/2014/main" id="{BD3EE912-09AB-2FB5-2DA4-2D728F1A3C59}"/>
              </a:ext>
            </a:extLst>
          </p:cNvPr>
          <p:cNvSpPr txBox="1"/>
          <p:nvPr userDrawn="1"/>
        </p:nvSpPr>
        <p:spPr>
          <a:xfrm>
            <a:off x="791999" y="2268000"/>
            <a:ext cx="2951999" cy="252000"/>
          </a:xfrm>
          <a:prstGeom prst="rect">
            <a:avLst/>
          </a:prstGeom>
          <a:noFill/>
        </p:spPr>
        <p:txBody>
          <a:bodyPr wrap="square" lIns="0" tIns="0" rIns="0" bIns="0" rtlCol="0">
            <a:noAutofit/>
          </a:bodyPr>
          <a:lstStyle/>
          <a:p>
            <a:pPr>
              <a:lnSpc>
                <a:spcPts val="2000"/>
              </a:lnSpc>
            </a:pPr>
            <a:r>
              <a:rPr lang="nl-NL" sz="2000" b="1">
                <a:solidFill>
                  <a:schemeClr val="tx1"/>
                </a:solidFill>
                <a:latin typeface="+mj-lt"/>
              </a:rPr>
              <a:t>Meer weten?</a:t>
            </a:r>
          </a:p>
        </p:txBody>
      </p:sp>
      <p:sp>
        <p:nvSpPr>
          <p:cNvPr id="18" name="Text Placeholder 3">
            <a:extLst>
              <a:ext uri="{FF2B5EF4-FFF2-40B4-BE49-F238E27FC236}">
                <a16:creationId xmlns:a16="http://schemas.microsoft.com/office/drawing/2014/main" id="{BAB35D33-C06A-B87C-F430-230579884381}"/>
              </a:ext>
            </a:extLst>
          </p:cNvPr>
          <p:cNvSpPr>
            <a:spLocks noGrp="1"/>
          </p:cNvSpPr>
          <p:nvPr>
            <p:ph type="body" sz="half" idx="15" hasCustomPrompt="1"/>
          </p:nvPr>
        </p:nvSpPr>
        <p:spPr>
          <a:xfrm>
            <a:off x="792000" y="2556000"/>
            <a:ext cx="2951999" cy="936000"/>
          </a:xfrm>
        </p:spPr>
        <p:txBody>
          <a:bodyPr anchor="t" anchorCtr="0"/>
          <a:lstStyle>
            <a:lvl1pPr marL="0" indent="0">
              <a:buNone/>
              <a:defRPr sz="1200" b="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naam, telefoonnummer en e-mailadres in te vullen</a:t>
            </a:r>
          </a:p>
        </p:txBody>
      </p:sp>
      <p:sp>
        <p:nvSpPr>
          <p:cNvPr id="4" name="Graphic 2">
            <a:extLst>
              <a:ext uri="{FF2B5EF4-FFF2-40B4-BE49-F238E27FC236}">
                <a16:creationId xmlns:a16="http://schemas.microsoft.com/office/drawing/2014/main" id="{5E24670F-65F2-7401-F482-04E8A683F166}"/>
              </a:ext>
              <a:ext uri="{C183D7F6-B498-43B3-948B-1728B52AA6E4}">
                <adec:decorative xmlns:adec="http://schemas.microsoft.com/office/drawing/2017/decorative" val="1"/>
              </a:ext>
            </a:extLst>
          </p:cNvPr>
          <p:cNvSpPr>
            <a:spLocks noChangeAspect="1"/>
          </p:cNvSpPr>
          <p:nvPr/>
        </p:nvSpPr>
        <p:spPr>
          <a:xfrm>
            <a:off x="1636149" y="0"/>
            <a:ext cx="7507851" cy="5144400"/>
          </a:xfrm>
          <a:custGeom>
            <a:avLst/>
            <a:gdLst>
              <a:gd name="connsiteX0" fmla="*/ 0 w 5617110"/>
              <a:gd name="connsiteY0" fmla="*/ 0 h 3848859"/>
              <a:gd name="connsiteX1" fmla="*/ 4906493 w 5617110"/>
              <a:gd name="connsiteY1" fmla="*/ 956894 h 3848859"/>
              <a:gd name="connsiteX2" fmla="*/ 5290963 w 5617110"/>
              <a:gd name="connsiteY2" fmla="*/ 1527173 h 3848859"/>
              <a:gd name="connsiteX3" fmla="*/ 4836943 w 5617110"/>
              <a:gd name="connsiteY3" fmla="*/ 3848860 h 3848859"/>
              <a:gd name="connsiteX4" fmla="*/ 5617111 w 5617110"/>
              <a:gd name="connsiteY4" fmla="*/ 3848860 h 3848859"/>
              <a:gd name="connsiteX5" fmla="*/ 5617111 w 5617110"/>
              <a:gd name="connsiteY5" fmla="*/ 0 h 3848859"/>
              <a:gd name="connsiteX6" fmla="*/ 0 w 5617110"/>
              <a:gd name="connsiteY6" fmla="*/ 0 h 384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110" h="3848859">
                <a:moveTo>
                  <a:pt x="0" y="0"/>
                </a:moveTo>
                <a:lnTo>
                  <a:pt x="4906493" y="956894"/>
                </a:lnTo>
                <a:cubicBezTo>
                  <a:pt x="5169180" y="1008107"/>
                  <a:pt x="5342244" y="1264742"/>
                  <a:pt x="5290963" y="1527173"/>
                </a:cubicBezTo>
                <a:lnTo>
                  <a:pt x="4836943" y="3848860"/>
                </a:lnTo>
                <a:lnTo>
                  <a:pt x="5617111" y="3848860"/>
                </a:lnTo>
                <a:lnTo>
                  <a:pt x="5617111" y="0"/>
                </a:lnTo>
                <a:lnTo>
                  <a:pt x="0" y="0"/>
                </a:lnTo>
                <a:close/>
              </a:path>
            </a:pathLst>
          </a:custGeom>
          <a:solidFill>
            <a:srgbClr val="FFC943"/>
          </a:solidFill>
          <a:ln w="9509" cap="flat">
            <a:noFill/>
            <a:prstDash val="solid"/>
            <a:miter/>
          </a:ln>
        </p:spPr>
        <p:txBody>
          <a:bodyPr rtlCol="0" anchor="ctr"/>
          <a:lstStyle/>
          <a:p>
            <a:endParaRPr lang="en-GB"/>
          </a:p>
        </p:txBody>
      </p:sp>
      <p:sp>
        <p:nvSpPr>
          <p:cNvPr id="5" name="Tekstvak 4">
            <a:extLst>
              <a:ext uri="{FF2B5EF4-FFF2-40B4-BE49-F238E27FC236}">
                <a16:creationId xmlns:a16="http://schemas.microsoft.com/office/drawing/2014/main" id="{5F3E651B-F10F-01BF-37B4-6B6524D6D916}"/>
              </a:ext>
            </a:extLst>
          </p:cNvPr>
          <p:cNvSpPr txBox="1"/>
          <p:nvPr userDrawn="1"/>
        </p:nvSpPr>
        <p:spPr>
          <a:xfrm>
            <a:off x="4841485" y="4366222"/>
            <a:ext cx="2951999" cy="252000"/>
          </a:xfrm>
          <a:prstGeom prst="rect">
            <a:avLst/>
          </a:prstGeom>
          <a:noFill/>
        </p:spPr>
        <p:txBody>
          <a:bodyPr wrap="square" lIns="0" tIns="0" rIns="0" bIns="0" rtlCol="0">
            <a:noAutofit/>
          </a:bodyPr>
          <a:lstStyle/>
          <a:p>
            <a:pPr algn="r">
              <a:lnSpc>
                <a:spcPts val="2000"/>
              </a:lnSpc>
            </a:pPr>
            <a:r>
              <a:rPr lang="nl-NL" sz="1500" b="1" noProof="1">
                <a:solidFill>
                  <a:schemeClr val="tx2"/>
                </a:solidFill>
                <a:latin typeface="+mj-lt"/>
              </a:rPr>
              <a:t>kindnaargezondergewicht.nl</a:t>
            </a:r>
          </a:p>
        </p:txBody>
      </p:sp>
      <p:sp>
        <p:nvSpPr>
          <p:cNvPr id="6" name="Tekstvak 5">
            <a:extLst>
              <a:ext uri="{FF2B5EF4-FFF2-40B4-BE49-F238E27FC236}">
                <a16:creationId xmlns:a16="http://schemas.microsoft.com/office/drawing/2014/main" id="{BFEAE5CB-FCFA-F868-1BBC-8B4CE583225B}"/>
              </a:ext>
            </a:extLst>
          </p:cNvPr>
          <p:cNvSpPr txBox="1"/>
          <p:nvPr userDrawn="1"/>
        </p:nvSpPr>
        <p:spPr>
          <a:xfrm>
            <a:off x="7707086" y="4335236"/>
            <a:ext cx="0" cy="0"/>
          </a:xfrm>
          <a:prstGeom prst="rect">
            <a:avLst/>
          </a:prstGeom>
          <a:noFill/>
        </p:spPr>
        <p:txBody>
          <a:bodyPr wrap="none" lIns="0" tIns="0" rIns="0" bIns="0" rtlCol="0">
            <a:noAutofit/>
          </a:bodyPr>
          <a:lstStyle/>
          <a:p>
            <a:pPr algn="l"/>
            <a:endParaRPr lang="en-GB" sz="1500"/>
          </a:p>
        </p:txBody>
      </p:sp>
      <p:pic>
        <p:nvPicPr>
          <p:cNvPr id="9" name="Afbeelding 8" descr="Een onderdeel van:&#10;JOGG &#10;gezonde jeugd &#10;gezonde toekomst">
            <a:extLst>
              <a:ext uri="{FF2B5EF4-FFF2-40B4-BE49-F238E27FC236}">
                <a16:creationId xmlns:a16="http://schemas.microsoft.com/office/drawing/2014/main" id="{BDAF5EC1-BFA3-8762-0C51-B524D8413110}"/>
              </a:ext>
            </a:extLst>
          </p:cNvPr>
          <p:cNvPicPr>
            <a:picLocks noChangeAspect="1"/>
          </p:cNvPicPr>
          <p:nvPr userDrawn="1"/>
        </p:nvPicPr>
        <p:blipFill>
          <a:blip r:embed="rId2"/>
          <a:stretch>
            <a:fillRect/>
          </a:stretch>
        </p:blipFill>
        <p:spPr>
          <a:xfrm>
            <a:off x="648000" y="3924000"/>
            <a:ext cx="1727200" cy="825500"/>
          </a:xfrm>
          <a:prstGeom prst="rect">
            <a:avLst/>
          </a:prstGeom>
        </p:spPr>
      </p:pic>
      <p:pic>
        <p:nvPicPr>
          <p:cNvPr id="11" name="Afbeelding 10" descr="Kind naar gezonder gewicht">
            <a:extLst>
              <a:ext uri="{FF2B5EF4-FFF2-40B4-BE49-F238E27FC236}">
                <a16:creationId xmlns:a16="http://schemas.microsoft.com/office/drawing/2014/main" id="{7151323F-BCA2-1F37-625D-1EC0F29C02C2}"/>
              </a:ext>
            </a:extLst>
          </p:cNvPr>
          <p:cNvPicPr>
            <a:picLocks noChangeAspect="1"/>
          </p:cNvPicPr>
          <p:nvPr userDrawn="1"/>
        </p:nvPicPr>
        <p:blipFill>
          <a:blip r:embed="rId3"/>
          <a:stretch>
            <a:fillRect/>
          </a:stretch>
        </p:blipFill>
        <p:spPr>
          <a:xfrm>
            <a:off x="648000" y="504000"/>
            <a:ext cx="3162300" cy="711200"/>
          </a:xfrm>
          <a:prstGeom prst="rect">
            <a:avLst/>
          </a:prstGeom>
        </p:spPr>
      </p:pic>
    </p:spTree>
    <p:extLst>
      <p:ext uri="{BB962C8B-B14F-4D97-AF65-F5344CB8AC3E}">
        <p14:creationId xmlns:p14="http://schemas.microsoft.com/office/powerpoint/2010/main" val="54832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 boven">
    <p:bg>
      <p:bgPr>
        <a:solidFill>
          <a:schemeClr val="bg1"/>
        </a:solidFill>
        <a:effectLst/>
      </p:bgPr>
    </p:bg>
    <p:spTree>
      <p:nvGrpSpPr>
        <p:cNvPr id="1" name=""/>
        <p:cNvGrpSpPr/>
        <p:nvPr/>
      </p:nvGrpSpPr>
      <p:grpSpPr>
        <a:xfrm>
          <a:off x="0" y="0"/>
          <a:ext cx="0" cy="0"/>
          <a:chOff x="0" y="0"/>
          <a:chExt cx="0" cy="0"/>
        </a:xfrm>
      </p:grpSpPr>
      <p:sp>
        <p:nvSpPr>
          <p:cNvPr id="3" name="Graphic 6">
            <a:extLst>
              <a:ext uri="{FF2B5EF4-FFF2-40B4-BE49-F238E27FC236}">
                <a16:creationId xmlns:a16="http://schemas.microsoft.com/office/drawing/2014/main" id="{6722F8B5-6CE1-E75F-C707-99DE9BD76974}"/>
              </a:ext>
            </a:extLst>
          </p:cNvPr>
          <p:cNvSpPr>
            <a:spLocks noChangeAspect="1"/>
          </p:cNvSpPr>
          <p:nvPr userDrawn="1"/>
        </p:nvSpPr>
        <p:spPr>
          <a:xfrm>
            <a:off x="0" y="0"/>
            <a:ext cx="9144000" cy="3737244"/>
          </a:xfrm>
          <a:custGeom>
            <a:avLst/>
            <a:gdLst>
              <a:gd name="connsiteX0" fmla="*/ 297752 w 6857904"/>
              <a:gd name="connsiteY0" fmla="*/ 617379 h 2802894"/>
              <a:gd name="connsiteX1" fmla="*/ 846296 w 6857904"/>
              <a:gd name="connsiteY1" fmla="*/ 200750 h 2802894"/>
              <a:gd name="connsiteX2" fmla="*/ 6857905 w 6857904"/>
              <a:gd name="connsiteY2" fmla="*/ 1017928 h 2802894"/>
              <a:gd name="connsiteX3" fmla="*/ 6857905 w 6857904"/>
              <a:gd name="connsiteY3" fmla="*/ 0 h 2802894"/>
              <a:gd name="connsiteX4" fmla="*/ 0 w 6857904"/>
              <a:gd name="connsiteY4" fmla="*/ 0 h 2802894"/>
              <a:gd name="connsiteX5" fmla="*/ 0 w 6857904"/>
              <a:gd name="connsiteY5" fmla="*/ 2802894 h 2802894"/>
              <a:gd name="connsiteX6" fmla="*/ 297752 w 6857904"/>
              <a:gd name="connsiteY6" fmla="*/ 617379 h 280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7904" h="2802894">
                <a:moveTo>
                  <a:pt x="297752" y="617379"/>
                </a:moveTo>
                <a:cubicBezTo>
                  <a:pt x="333851" y="352122"/>
                  <a:pt x="580739" y="164596"/>
                  <a:pt x="846296" y="200750"/>
                </a:cubicBezTo>
                <a:lnTo>
                  <a:pt x="6857905" y="1017928"/>
                </a:lnTo>
                <a:lnTo>
                  <a:pt x="6857905" y="0"/>
                </a:lnTo>
                <a:lnTo>
                  <a:pt x="0" y="0"/>
                </a:lnTo>
                <a:lnTo>
                  <a:pt x="0" y="2802894"/>
                </a:lnTo>
                <a:lnTo>
                  <a:pt x="297752" y="617379"/>
                </a:lnTo>
                <a:close/>
              </a:path>
            </a:pathLst>
          </a:custGeom>
          <a:solidFill>
            <a:srgbClr val="FFC943"/>
          </a:solidFill>
          <a:ln w="9525" cap="flat">
            <a:noFill/>
            <a:prstDash val="solid"/>
            <a:miter/>
          </a:ln>
        </p:spPr>
        <p:txBody>
          <a:bodyPr rtlCol="0" anchor="ctr"/>
          <a:lstStyle/>
          <a:p>
            <a:endParaRPr lang="nl-NL"/>
          </a:p>
        </p:txBody>
      </p:sp>
      <p:sp>
        <p:nvSpPr>
          <p:cNvPr id="4" name="Title 1">
            <a:extLst>
              <a:ext uri="{FF2B5EF4-FFF2-40B4-BE49-F238E27FC236}">
                <a16:creationId xmlns:a16="http://schemas.microsoft.com/office/drawing/2014/main" id="{9C868886-40A2-4E1F-786C-8C8C5930F032}"/>
              </a:ext>
            </a:extLst>
          </p:cNvPr>
          <p:cNvSpPr>
            <a:spLocks noGrp="1"/>
          </p:cNvSpPr>
          <p:nvPr>
            <p:ph type="title" hasCustomPrompt="1"/>
          </p:nvPr>
        </p:nvSpPr>
        <p:spPr>
          <a:xfrm>
            <a:off x="792000" y="756000"/>
            <a:ext cx="7200000" cy="3600000"/>
          </a:xfrm>
        </p:spPr>
        <p:txBody>
          <a:bodyPr tIns="0" anchor="ctr" anchorCtr="0"/>
          <a:lstStyle>
            <a:lvl1pPr>
              <a:defRPr sz="4800" b="1">
                <a:solidFill>
                  <a:schemeClr val="tx1"/>
                </a:solidFill>
              </a:defRPr>
            </a:lvl1pPr>
          </a:lstStyle>
          <a:p>
            <a:r>
              <a:rPr lang="nl-NL"/>
              <a:t>Titelstijl van model bewerken</a:t>
            </a:r>
            <a:endParaRPr lang="en-US"/>
          </a:p>
        </p:txBody>
      </p:sp>
    </p:spTree>
    <p:extLst>
      <p:ext uri="{BB962C8B-B14F-4D97-AF65-F5344CB8AC3E}">
        <p14:creationId xmlns:p14="http://schemas.microsoft.com/office/powerpoint/2010/main" val="7183687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lleen titel Geel">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err="1"/>
              <a:t>Teamfit</a:t>
            </a:r>
            <a:r>
              <a:rPr lang="nl-NL"/>
              <a: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
        <p:nvSpPr>
          <p:cNvPr id="6" name="Title Placeholder 1">
            <a:extLst>
              <a:ext uri="{FF2B5EF4-FFF2-40B4-BE49-F238E27FC236}">
                <a16:creationId xmlns:a16="http://schemas.microsoft.com/office/drawing/2014/main" id="{4595BB02-9654-2083-5D6B-6A1C5A691ED3}"/>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1"/>
                </a:solidFill>
              </a:defRPr>
            </a:lvl1pPr>
          </a:lstStyle>
          <a:p>
            <a:r>
              <a:rPr lang="nl-NL"/>
              <a:t>Klik om stijl te bewerken</a:t>
            </a:r>
            <a:endParaRPr lang="en-US"/>
          </a:p>
        </p:txBody>
      </p:sp>
    </p:spTree>
    <p:extLst>
      <p:ext uri="{BB962C8B-B14F-4D97-AF65-F5344CB8AC3E}">
        <p14:creationId xmlns:p14="http://schemas.microsoft.com/office/powerpoint/2010/main" val="35518491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llustratie met bijschrift">
    <p:spTree>
      <p:nvGrpSpPr>
        <p:cNvPr id="1" name=""/>
        <p:cNvGrpSpPr/>
        <p:nvPr/>
      </p:nvGrpSpPr>
      <p:grpSpPr>
        <a:xfrm>
          <a:off x="0" y="0"/>
          <a:ext cx="0" cy="0"/>
          <a:chOff x="0" y="0"/>
          <a:chExt cx="0" cy="0"/>
        </a:xfrm>
      </p:grpSpPr>
      <p:sp>
        <p:nvSpPr>
          <p:cNvPr id="5" name="Afgeronde rechthoek 4">
            <a:extLst>
              <a:ext uri="{FF2B5EF4-FFF2-40B4-BE49-F238E27FC236}">
                <a16:creationId xmlns:a16="http://schemas.microsoft.com/office/drawing/2014/main" id="{D6392384-B7C8-988E-97EA-4CAD8CC7A460}"/>
              </a:ext>
            </a:extLst>
          </p:cNvPr>
          <p:cNvSpPr/>
          <p:nvPr userDrawn="1"/>
        </p:nvSpPr>
        <p:spPr>
          <a:xfrm>
            <a:off x="126380"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1" name="Text Placeholder 3">
            <a:extLst>
              <a:ext uri="{FF2B5EF4-FFF2-40B4-BE49-F238E27FC236}">
                <a16:creationId xmlns:a16="http://schemas.microsoft.com/office/drawing/2014/main" id="{F6DD2EDD-235F-506A-EA1F-70FBA8C2DB1D}"/>
              </a:ext>
            </a:extLst>
          </p:cNvPr>
          <p:cNvSpPr>
            <a:spLocks noGrp="1"/>
          </p:cNvSpPr>
          <p:nvPr>
            <p:ph type="body" sz="half" idx="14" hasCustomPrompt="1"/>
          </p:nvPr>
        </p:nvSpPr>
        <p:spPr>
          <a:xfrm>
            <a:off x="5580000" y="3816000"/>
            <a:ext cx="3060000" cy="792000"/>
          </a:xfrm>
        </p:spPr>
        <p:txBody>
          <a:bodyPr anchor="t" anchorCtr="0"/>
          <a:lstStyle>
            <a:lvl1pPr marL="0" indent="0">
              <a:buNone/>
              <a:defRPr sz="11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 te bewerken</a:t>
            </a:r>
          </a:p>
        </p:txBody>
      </p:sp>
      <p:sp>
        <p:nvSpPr>
          <p:cNvPr id="9" name="Tekstvak 8">
            <a:extLst>
              <a:ext uri="{FF2B5EF4-FFF2-40B4-BE49-F238E27FC236}">
                <a16:creationId xmlns:a16="http://schemas.microsoft.com/office/drawing/2014/main" id="{F72A4BFB-1E41-4C98-EE2E-26177B004CDE}"/>
              </a:ext>
            </a:extLst>
          </p:cNvPr>
          <p:cNvSpPr txBox="1"/>
          <p:nvPr userDrawn="1"/>
        </p:nvSpPr>
        <p:spPr>
          <a:xfrm>
            <a:off x="368791" y="1636827"/>
            <a:ext cx="0" cy="0"/>
          </a:xfrm>
          <a:prstGeom prst="rect">
            <a:avLst/>
          </a:prstGeom>
          <a:noFill/>
        </p:spPr>
        <p:txBody>
          <a:bodyPr wrap="none" lIns="0" tIns="0" rIns="0" bIns="0" rtlCol="0">
            <a:noAutofit/>
          </a:bodyPr>
          <a:lstStyle/>
          <a:p>
            <a:pPr algn="l"/>
            <a:endParaRPr lang="nl-NL" sz="1500"/>
          </a:p>
        </p:txBody>
      </p:sp>
    </p:spTree>
    <p:extLst>
      <p:ext uri="{BB962C8B-B14F-4D97-AF65-F5344CB8AC3E}">
        <p14:creationId xmlns:p14="http://schemas.microsoft.com/office/powerpoint/2010/main" val="1189598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eg">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Teamfit is een werkwijze</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813516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iten en cijfe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Teamfit is een werkwijze</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2" name="Title Placeholder 1">
            <a:extLst>
              <a:ext uri="{FF2B5EF4-FFF2-40B4-BE49-F238E27FC236}">
                <a16:creationId xmlns:a16="http://schemas.microsoft.com/office/drawing/2014/main" id="{9A61149F-4EBD-E90D-3BA1-016F3DF9F54A}"/>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70A15481-AED3-80E1-06CD-E29163B39FBB}"/>
              </a:ext>
            </a:extLst>
          </p:cNvPr>
          <p:cNvSpPr>
            <a:spLocks noGrp="1" noChangeAspect="1"/>
          </p:cNvSpPr>
          <p:nvPr>
            <p:ph type="body" sz="half" idx="20" hasCustomPrompt="1"/>
          </p:nvPr>
        </p:nvSpPr>
        <p:spPr>
          <a:xfrm>
            <a:off x="792001"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5">
            <a:extLst>
              <a:ext uri="{FF2B5EF4-FFF2-40B4-BE49-F238E27FC236}">
                <a16:creationId xmlns:a16="http://schemas.microsoft.com/office/drawing/2014/main" id="{4C5F7F2B-E9BA-1458-A657-F7EDEEF33948}"/>
              </a:ext>
            </a:extLst>
          </p:cNvPr>
          <p:cNvSpPr>
            <a:spLocks noGrp="1"/>
          </p:cNvSpPr>
          <p:nvPr>
            <p:ph type="body" sz="quarter" idx="15" hasCustomPrompt="1"/>
          </p:nvPr>
        </p:nvSpPr>
        <p:spPr>
          <a:xfrm>
            <a:off x="1152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8" name="Tijdelijke aanduiding voor tekst 16">
            <a:extLst>
              <a:ext uri="{FF2B5EF4-FFF2-40B4-BE49-F238E27FC236}">
                <a16:creationId xmlns:a16="http://schemas.microsoft.com/office/drawing/2014/main" id="{CAEB57CC-6915-6EFA-3C18-C32105D412BB}"/>
              </a:ext>
            </a:extLst>
          </p:cNvPr>
          <p:cNvSpPr>
            <a:spLocks noGrp="1" noChangeAspect="1"/>
          </p:cNvSpPr>
          <p:nvPr>
            <p:ph type="body" sz="half" idx="21" hasCustomPrompt="1"/>
          </p:nvPr>
        </p:nvSpPr>
        <p:spPr>
          <a:xfrm>
            <a:off x="4680000" y="1532547"/>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0" name="Tijdelijke aanduiding voor tekst 5">
            <a:extLst>
              <a:ext uri="{FF2B5EF4-FFF2-40B4-BE49-F238E27FC236}">
                <a16:creationId xmlns:a16="http://schemas.microsoft.com/office/drawing/2014/main" id="{B6E57697-20E5-D042-4DD4-C42783244D72}"/>
              </a:ext>
            </a:extLst>
          </p:cNvPr>
          <p:cNvSpPr>
            <a:spLocks noGrp="1"/>
          </p:cNvSpPr>
          <p:nvPr>
            <p:ph type="body" sz="quarter" idx="22" hasCustomPrompt="1"/>
          </p:nvPr>
        </p:nvSpPr>
        <p:spPr>
          <a:xfrm>
            <a:off x="5040000" y="147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1" name="Tijdelijke aanduiding voor tekst 16">
            <a:extLst>
              <a:ext uri="{FF2B5EF4-FFF2-40B4-BE49-F238E27FC236}">
                <a16:creationId xmlns:a16="http://schemas.microsoft.com/office/drawing/2014/main" id="{ABD0EA6E-D60D-525E-DF6C-D0722860FF32}"/>
              </a:ext>
            </a:extLst>
          </p:cNvPr>
          <p:cNvSpPr>
            <a:spLocks noGrp="1" noChangeAspect="1"/>
          </p:cNvSpPr>
          <p:nvPr>
            <p:ph type="body" sz="half" idx="23" hasCustomPrompt="1"/>
          </p:nvPr>
        </p:nvSpPr>
        <p:spPr>
          <a:xfrm>
            <a:off x="4680000"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2" name="Tijdelijke aanduiding voor tekst 5">
            <a:extLst>
              <a:ext uri="{FF2B5EF4-FFF2-40B4-BE49-F238E27FC236}">
                <a16:creationId xmlns:a16="http://schemas.microsoft.com/office/drawing/2014/main" id="{F54FE531-7ED6-74C8-61C6-9AD43B781323}"/>
              </a:ext>
            </a:extLst>
          </p:cNvPr>
          <p:cNvSpPr>
            <a:spLocks noGrp="1"/>
          </p:cNvSpPr>
          <p:nvPr>
            <p:ph type="body" sz="quarter" idx="24" hasCustomPrompt="1"/>
          </p:nvPr>
        </p:nvSpPr>
        <p:spPr>
          <a:xfrm>
            <a:off x="5040000" y="255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3" name="Tijdelijke aanduiding voor tekst 16">
            <a:extLst>
              <a:ext uri="{FF2B5EF4-FFF2-40B4-BE49-F238E27FC236}">
                <a16:creationId xmlns:a16="http://schemas.microsoft.com/office/drawing/2014/main" id="{F8DC921F-9C7F-76A6-5B02-B76DA9117FCC}"/>
              </a:ext>
            </a:extLst>
          </p:cNvPr>
          <p:cNvSpPr>
            <a:spLocks noGrp="1" noChangeAspect="1"/>
          </p:cNvSpPr>
          <p:nvPr>
            <p:ph type="body" sz="half" idx="25" hasCustomPrompt="1"/>
          </p:nvPr>
        </p:nvSpPr>
        <p:spPr>
          <a:xfrm>
            <a:off x="792001" y="261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4" name="Tijdelijke aanduiding voor tekst 5">
            <a:extLst>
              <a:ext uri="{FF2B5EF4-FFF2-40B4-BE49-F238E27FC236}">
                <a16:creationId xmlns:a16="http://schemas.microsoft.com/office/drawing/2014/main" id="{411E4DB3-5E0A-544A-248C-546131FE09D5}"/>
              </a:ext>
            </a:extLst>
          </p:cNvPr>
          <p:cNvSpPr>
            <a:spLocks noGrp="1"/>
          </p:cNvSpPr>
          <p:nvPr>
            <p:ph type="body" sz="quarter" idx="26" hasCustomPrompt="1"/>
          </p:nvPr>
        </p:nvSpPr>
        <p:spPr>
          <a:xfrm>
            <a:off x="1152000" y="2560881"/>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5" name="Tijdelijke aanduiding voor tekst 16">
            <a:extLst>
              <a:ext uri="{FF2B5EF4-FFF2-40B4-BE49-F238E27FC236}">
                <a16:creationId xmlns:a16="http://schemas.microsoft.com/office/drawing/2014/main" id="{495765DC-83F5-BAD5-EEA6-3B04D8FB1E89}"/>
              </a:ext>
            </a:extLst>
          </p:cNvPr>
          <p:cNvSpPr>
            <a:spLocks noGrp="1" noChangeAspect="1"/>
          </p:cNvSpPr>
          <p:nvPr>
            <p:ph type="body" sz="half" idx="27" hasCustomPrompt="1"/>
          </p:nvPr>
        </p:nvSpPr>
        <p:spPr>
          <a:xfrm>
            <a:off x="792001"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740AC65D-E443-763C-85E7-45BC32595E20}"/>
              </a:ext>
            </a:extLst>
          </p:cNvPr>
          <p:cNvSpPr>
            <a:spLocks noGrp="1"/>
          </p:cNvSpPr>
          <p:nvPr>
            <p:ph type="body" sz="quarter" idx="28" hasCustomPrompt="1"/>
          </p:nvPr>
        </p:nvSpPr>
        <p:spPr>
          <a:xfrm>
            <a:off x="1152000"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7" name="Tijdelijke aanduiding voor tekst 16">
            <a:extLst>
              <a:ext uri="{FF2B5EF4-FFF2-40B4-BE49-F238E27FC236}">
                <a16:creationId xmlns:a16="http://schemas.microsoft.com/office/drawing/2014/main" id="{EDECACC7-1BF5-B207-4EFF-FDBF32A189F4}"/>
              </a:ext>
            </a:extLst>
          </p:cNvPr>
          <p:cNvSpPr>
            <a:spLocks noGrp="1" noChangeAspect="1"/>
          </p:cNvSpPr>
          <p:nvPr>
            <p:ph type="body" sz="half" idx="29" hasCustomPrompt="1"/>
          </p:nvPr>
        </p:nvSpPr>
        <p:spPr>
          <a:xfrm>
            <a:off x="4680000" y="3693600"/>
            <a:ext cx="288061" cy="288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accent5"/>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8" name="Tijdelijke aanduiding voor tekst 5">
            <a:extLst>
              <a:ext uri="{FF2B5EF4-FFF2-40B4-BE49-F238E27FC236}">
                <a16:creationId xmlns:a16="http://schemas.microsoft.com/office/drawing/2014/main" id="{81F9EC22-5BE2-B74E-841F-A5BC3134443B}"/>
              </a:ext>
            </a:extLst>
          </p:cNvPr>
          <p:cNvSpPr>
            <a:spLocks noGrp="1"/>
          </p:cNvSpPr>
          <p:nvPr>
            <p:ph type="body" sz="quarter" idx="30" hasCustomPrompt="1"/>
          </p:nvPr>
        </p:nvSpPr>
        <p:spPr>
          <a:xfrm>
            <a:off x="5039999" y="3636000"/>
            <a:ext cx="3311999" cy="864244"/>
          </a:xfrm>
        </p:spPr>
        <p:txBody>
          <a:bodyPr anchor="t" anchorCtr="0"/>
          <a:lstStyle>
            <a:lvl1pPr marL="0" indent="0" algn="l">
              <a:spcAft>
                <a:spcPts val="0"/>
              </a:spcAft>
              <a:buFontTx/>
              <a:buNone/>
              <a:defRPr sz="2400">
                <a:solidFill>
                  <a:schemeClr val="accent5"/>
                </a:solidFill>
              </a:defRPr>
            </a:lvl1pPr>
            <a:lvl2pPr marL="0" indent="0" algn="l">
              <a:spcAft>
                <a:spcPts val="0"/>
              </a:spcAft>
              <a:buFontTx/>
              <a:buNone/>
              <a:defRPr sz="1100" b="0"/>
            </a:lvl2pPr>
            <a:lvl3pPr marL="0" indent="0" algn="l">
              <a:spcAft>
                <a:spcPts val="0"/>
              </a:spcAft>
              <a:buFontTx/>
              <a:buNone/>
              <a:defRPr sz="1100"/>
            </a:lvl3pPr>
            <a:lvl4pPr marL="0" indent="0" algn="l">
              <a:spcAft>
                <a:spcPts val="0"/>
              </a:spcAft>
              <a:buFontTx/>
              <a:buNone/>
              <a:defRPr sz="1100"/>
            </a:lvl4pPr>
            <a:lvl5pPr marL="0" indent="0" algn="l">
              <a:spcAft>
                <a:spcPts val="0"/>
              </a:spcAft>
              <a:buFontTx/>
              <a:buNone/>
              <a:defRPr sz="1100"/>
            </a:lvl5pPr>
          </a:lstStyle>
          <a:p>
            <a:pPr lvl="0"/>
            <a:r>
              <a:rPr lang="nl-NL"/>
              <a:t>Feiten en cijfers</a:t>
            </a:r>
          </a:p>
          <a:p>
            <a:pPr lvl="1"/>
            <a:r>
              <a:rPr lang="nl-NL"/>
              <a:t>Tweede niveau</a:t>
            </a:r>
          </a:p>
        </p:txBody>
      </p:sp>
      <p:sp>
        <p:nvSpPr>
          <p:cNvPr id="19" name="Text Placeholder 3">
            <a:extLst>
              <a:ext uri="{FF2B5EF4-FFF2-40B4-BE49-F238E27FC236}">
                <a16:creationId xmlns:a16="http://schemas.microsoft.com/office/drawing/2014/main" id="{D4F3B27D-E3F5-3A0A-1CBE-0AADE2574CEA}"/>
              </a:ext>
            </a:extLst>
          </p:cNvPr>
          <p:cNvSpPr>
            <a:spLocks noGrp="1"/>
          </p:cNvSpPr>
          <p:nvPr>
            <p:ph type="body" sz="half" idx="14" hasCustomPrompt="1"/>
          </p:nvPr>
        </p:nvSpPr>
        <p:spPr>
          <a:xfrm>
            <a:off x="792001" y="4428000"/>
            <a:ext cx="3671998" cy="360000"/>
          </a:xfrm>
        </p:spPr>
        <p:txBody>
          <a:bodyPr anchor="t" anchorCtr="0"/>
          <a:lstStyle>
            <a:lvl1pPr marL="0" indent="0">
              <a:lnSpc>
                <a:spcPct val="100000"/>
              </a:lnSpc>
              <a:spcAft>
                <a:spcPts val="0"/>
              </a:spcAft>
              <a:buNone/>
              <a:defRPr sz="600" b="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een voetnoot toe te voegen</a:t>
            </a:r>
          </a:p>
        </p:txBody>
      </p:sp>
    </p:spTree>
    <p:extLst>
      <p:ext uri="{BB962C8B-B14F-4D97-AF65-F5344CB8AC3E}">
        <p14:creationId xmlns:p14="http://schemas.microsoft.com/office/powerpoint/2010/main" val="18076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art Nederland">
    <p:spTree>
      <p:nvGrpSpPr>
        <p:cNvPr id="1" name=""/>
        <p:cNvGrpSpPr/>
        <p:nvPr/>
      </p:nvGrpSpPr>
      <p:grpSpPr>
        <a:xfrm>
          <a:off x="0" y="0"/>
          <a:ext cx="0" cy="0"/>
          <a:chOff x="0" y="0"/>
          <a:chExt cx="0" cy="0"/>
        </a:xfrm>
      </p:grpSpPr>
      <p:sp>
        <p:nvSpPr>
          <p:cNvPr id="22" name="Afgeronde rechthoek 21">
            <a:extLst>
              <a:ext uri="{FF2B5EF4-FFF2-40B4-BE49-F238E27FC236}">
                <a16:creationId xmlns:a16="http://schemas.microsoft.com/office/drawing/2014/main" id="{066FBC1E-2C18-CD42-B591-38BA57714DD1}"/>
              </a:ext>
            </a:extLst>
          </p:cNvPr>
          <p:cNvSpPr/>
          <p:nvPr userDrawn="1"/>
        </p:nvSpPr>
        <p:spPr>
          <a:xfrm>
            <a:off x="125999" y="126000"/>
            <a:ext cx="8892000" cy="4892400"/>
          </a:xfrm>
          <a:prstGeom prst="roundRect">
            <a:avLst>
              <a:gd name="adj" fmla="val 7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Date Placeholder 1"/>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3" name="Footer Placeholder 2"/>
          <p:cNvSpPr>
            <a:spLocks noGrp="1"/>
          </p:cNvSpPr>
          <p:nvPr>
            <p:ph type="ftr" sz="quarter" idx="11"/>
          </p:nvPr>
        </p:nvSpPr>
        <p:spPr/>
        <p:txBody>
          <a:bodyPr/>
          <a:lstStyle>
            <a:lvl1pPr>
              <a:defRPr>
                <a:solidFill>
                  <a:srgbClr val="ECECEC"/>
                </a:solidFill>
              </a:defRPr>
            </a:lvl1pPr>
          </a:lstStyle>
          <a:p>
            <a:endParaRPr lang="nl-NL"/>
          </a:p>
        </p:txBody>
      </p:sp>
      <p:sp>
        <p:nvSpPr>
          <p:cNvPr id="4" name="Slide Number Placeholder 3"/>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18" name="Text Placeholder 3">
            <a:extLst>
              <a:ext uri="{FF2B5EF4-FFF2-40B4-BE49-F238E27FC236}">
                <a16:creationId xmlns:a16="http://schemas.microsoft.com/office/drawing/2014/main" id="{C8B63174-61AE-2047-9F81-B2540F193FBC}"/>
              </a:ext>
            </a:extLst>
          </p:cNvPr>
          <p:cNvSpPr>
            <a:spLocks noGrp="1"/>
          </p:cNvSpPr>
          <p:nvPr>
            <p:ph type="body" sz="half" idx="28" hasCustomPrompt="1"/>
          </p:nvPr>
        </p:nvSpPr>
        <p:spPr>
          <a:xfrm>
            <a:off x="935999" y="2692115"/>
            <a:ext cx="2700000" cy="1440000"/>
          </a:xfrm>
        </p:spPr>
        <p:txBody>
          <a:bodyPr anchor="t" anchorCtr="0"/>
          <a:lstStyle>
            <a:lvl1pPr marL="0" indent="0" algn="ctr">
              <a:lnSpc>
                <a:spcPct val="95000"/>
              </a:lnSpc>
              <a:spcAft>
                <a:spcPts val="0"/>
              </a:spcAft>
              <a:buNone/>
              <a:defRPr sz="22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 te bewerken</a:t>
            </a:r>
          </a:p>
        </p:txBody>
      </p:sp>
      <p:sp>
        <p:nvSpPr>
          <p:cNvPr id="19" name="Text Placeholder 3">
            <a:extLst>
              <a:ext uri="{FF2B5EF4-FFF2-40B4-BE49-F238E27FC236}">
                <a16:creationId xmlns:a16="http://schemas.microsoft.com/office/drawing/2014/main" id="{9351C5D2-8150-004A-856D-A237926DB830}"/>
              </a:ext>
            </a:extLst>
          </p:cNvPr>
          <p:cNvSpPr>
            <a:spLocks noGrp="1" noChangeAspect="1"/>
          </p:cNvSpPr>
          <p:nvPr>
            <p:ph type="body" sz="half" idx="29" hasCustomPrompt="1"/>
          </p:nvPr>
        </p:nvSpPr>
        <p:spPr>
          <a:xfrm>
            <a:off x="1187700"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0" name="Text Placeholder 3">
            <a:extLst>
              <a:ext uri="{FF2B5EF4-FFF2-40B4-BE49-F238E27FC236}">
                <a16:creationId xmlns:a16="http://schemas.microsoft.com/office/drawing/2014/main" id="{8D40ECD8-3692-6F47-BC17-A3547D6DEC5E}"/>
              </a:ext>
            </a:extLst>
          </p:cNvPr>
          <p:cNvSpPr>
            <a:spLocks noGrp="1" noChangeAspect="1"/>
          </p:cNvSpPr>
          <p:nvPr>
            <p:ph type="body" sz="half" idx="30" hasCustomPrompt="1"/>
          </p:nvPr>
        </p:nvSpPr>
        <p:spPr>
          <a:xfrm>
            <a:off x="1940399"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sp>
        <p:nvSpPr>
          <p:cNvPr id="21" name="Text Placeholder 3">
            <a:extLst>
              <a:ext uri="{FF2B5EF4-FFF2-40B4-BE49-F238E27FC236}">
                <a16:creationId xmlns:a16="http://schemas.microsoft.com/office/drawing/2014/main" id="{6A575E81-86C0-A046-8090-275251BBA984}"/>
              </a:ext>
            </a:extLst>
          </p:cNvPr>
          <p:cNvSpPr>
            <a:spLocks noGrp="1" noChangeAspect="1"/>
          </p:cNvSpPr>
          <p:nvPr>
            <p:ph type="body" sz="half" idx="31" hasCustomPrompt="1"/>
          </p:nvPr>
        </p:nvSpPr>
        <p:spPr>
          <a:xfrm>
            <a:off x="2693098" y="1656000"/>
            <a:ext cx="691200" cy="864000"/>
          </a:xfrm>
          <a:prstGeom prst="roundRect">
            <a:avLst>
              <a:gd name="adj" fmla="val 6151"/>
            </a:avLst>
          </a:prstGeom>
          <a:solidFill>
            <a:schemeClr val="bg1"/>
          </a:solidFill>
          <a:effectLst/>
        </p:spPr>
        <p:txBody>
          <a:bodyPr lIns="0" tIns="0" rIns="0"/>
          <a:lstStyle>
            <a:lvl1pPr marL="0" indent="0" algn="ctr">
              <a:buNone/>
              <a:defRPr sz="4000" b="1">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a:t>
            </a:r>
          </a:p>
        </p:txBody>
      </p:sp>
      <p:pic>
        <p:nvPicPr>
          <p:cNvPr id="6" name="Afbeelding 5" descr="Locaties in Nederland">
            <a:extLst>
              <a:ext uri="{FF2B5EF4-FFF2-40B4-BE49-F238E27FC236}">
                <a16:creationId xmlns:a16="http://schemas.microsoft.com/office/drawing/2014/main" id="{6BFBEC88-70A2-87EA-978B-0C0E835F31BB}"/>
              </a:ext>
            </a:extLst>
          </p:cNvPr>
          <p:cNvPicPr>
            <a:picLocks noChangeAspect="1"/>
          </p:cNvPicPr>
          <p:nvPr userDrawn="1"/>
        </p:nvPicPr>
        <p:blipFill>
          <a:blip r:embed="rId2"/>
          <a:stretch>
            <a:fillRect/>
          </a:stretch>
        </p:blipFill>
        <p:spPr>
          <a:xfrm>
            <a:off x="4572000" y="323850"/>
            <a:ext cx="3797300" cy="4495800"/>
          </a:xfrm>
          <a:prstGeom prst="rect">
            <a:avLst/>
          </a:prstGeom>
        </p:spPr>
      </p:pic>
    </p:spTree>
    <p:extLst>
      <p:ext uri="{BB962C8B-B14F-4D97-AF65-F5344CB8AC3E}">
        <p14:creationId xmlns:p14="http://schemas.microsoft.com/office/powerpoint/2010/main" val="74608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jdlijn 4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3355048" y="399185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5491147" y="4029330"/>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687206"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381963" y="147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473048" y="2195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4609147" y="1079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6805206" y="1871999"/>
            <a:ext cx="2160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230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jdlijn 5 punten">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82A4FEAE-1EFB-D03F-8ECA-A762AA4AEA8D}"/>
              </a:ext>
            </a:extLst>
          </p:cNvPr>
          <p:cNvPicPr>
            <a:picLocks noChangeAspect="1"/>
          </p:cNvPicPr>
          <p:nvPr userDrawn="1"/>
        </p:nvPicPr>
        <p:blipFill>
          <a:blip r:embed="rId2"/>
          <a:stretch>
            <a:fillRect/>
          </a:stretch>
        </p:blipFill>
        <p:spPr>
          <a:xfrm>
            <a:off x="0" y="3735823"/>
            <a:ext cx="9144000" cy="685800"/>
          </a:xfrm>
          <a:prstGeom prst="rect">
            <a:avLst/>
          </a:prstGeom>
        </p:spPr>
      </p:pic>
      <p:sp>
        <p:nvSpPr>
          <p:cNvPr id="11" name="Tijdelijke aanduiding voor tekst 16">
            <a:extLst>
              <a:ext uri="{FF2B5EF4-FFF2-40B4-BE49-F238E27FC236}">
                <a16:creationId xmlns:a16="http://schemas.microsoft.com/office/drawing/2014/main" id="{DE6F09E9-F60E-9197-54AB-3967117084E5}"/>
              </a:ext>
            </a:extLst>
          </p:cNvPr>
          <p:cNvSpPr>
            <a:spLocks noGrp="1" noChangeAspect="1"/>
          </p:cNvSpPr>
          <p:nvPr>
            <p:ph type="body" sz="half" idx="20" hasCustomPrompt="1"/>
          </p:nvPr>
        </p:nvSpPr>
        <p:spPr>
          <a:xfrm>
            <a:off x="1263921" y="3922338"/>
            <a:ext cx="396085"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3" name="Tijdelijke aanduiding voor tekst 16">
            <a:extLst>
              <a:ext uri="{FF2B5EF4-FFF2-40B4-BE49-F238E27FC236}">
                <a16:creationId xmlns:a16="http://schemas.microsoft.com/office/drawing/2014/main" id="{7C2D7658-6CD6-D55E-3BCF-01308D7277E6}"/>
              </a:ext>
            </a:extLst>
          </p:cNvPr>
          <p:cNvSpPr>
            <a:spLocks noGrp="1" noChangeAspect="1"/>
          </p:cNvSpPr>
          <p:nvPr>
            <p:ph type="body" sz="half" idx="22" hasCustomPrompt="1"/>
          </p:nvPr>
        </p:nvSpPr>
        <p:spPr>
          <a:xfrm>
            <a:off x="2892432"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4" name="Date Placeholder 3"/>
          <p:cNvSpPr>
            <a:spLocks noGrp="1"/>
          </p:cNvSpPr>
          <p:nvPr>
            <p:ph type="dt" sz="half" idx="10"/>
          </p:nvPr>
        </p:nvSpPr>
        <p:spPr/>
        <p:txBody>
          <a:bodyPr/>
          <a:lstStyle>
            <a:lvl1pPr>
              <a:defRPr>
                <a:solidFill>
                  <a:srgbClr val="ECECEC"/>
                </a:solidFill>
              </a:defRPr>
            </a:lvl1pPr>
          </a:lstStyle>
          <a:p>
            <a:r>
              <a:rPr lang="nl-NL"/>
              <a:t>Teamfit is een werkwijze</a:t>
            </a:r>
          </a:p>
        </p:txBody>
      </p:sp>
      <p:sp>
        <p:nvSpPr>
          <p:cNvPr id="5" name="Footer Placeholder 4"/>
          <p:cNvSpPr>
            <a:spLocks noGrp="1"/>
          </p:cNvSpPr>
          <p:nvPr>
            <p:ph type="ftr" sz="quarter" idx="11"/>
          </p:nvPr>
        </p:nvSpPr>
        <p:spPr/>
        <p:txBody>
          <a:bodyPr/>
          <a:lstStyle>
            <a:lvl1pPr>
              <a:defRPr>
                <a:solidFill>
                  <a:srgbClr val="ECECEC"/>
                </a:solidFill>
              </a:defRPr>
            </a:lvl1pPr>
          </a:lstStyle>
          <a:p>
            <a:endParaRPr lang="nl-NL"/>
          </a:p>
        </p:txBody>
      </p:sp>
      <p:sp>
        <p:nvSpPr>
          <p:cNvPr id="6" name="Slide Number Placeholder 5"/>
          <p:cNvSpPr>
            <a:spLocks noGrp="1"/>
          </p:cNvSpPr>
          <p:nvPr>
            <p:ph type="sldNum" sz="quarter" idx="12"/>
          </p:nvPr>
        </p:nvSpPr>
        <p:spPr/>
        <p:txBody>
          <a:bodyPr/>
          <a:lstStyle>
            <a:lvl1pPr>
              <a:defRPr>
                <a:solidFill>
                  <a:srgbClr val="ECECEC"/>
                </a:solidFill>
              </a:defRPr>
            </a:lvl1pPr>
          </a:lstStyle>
          <a:p>
            <a:fld id="{14F1411D-0280-154F-AEAC-4C20B7AA46B2}" type="slidenum">
              <a:rPr lang="nl-NL" smtClean="0"/>
              <a:pPr/>
              <a:t>‹nr.›</a:t>
            </a:fld>
            <a:endParaRPr lang="nl-NL"/>
          </a:p>
        </p:txBody>
      </p:sp>
      <p:sp>
        <p:nvSpPr>
          <p:cNvPr id="2" name="Title Placeholder 1">
            <a:extLst>
              <a:ext uri="{FF2B5EF4-FFF2-40B4-BE49-F238E27FC236}">
                <a16:creationId xmlns:a16="http://schemas.microsoft.com/office/drawing/2014/main" id="{D9E09847-40C9-D89C-22B9-FA398DE69482}"/>
              </a:ext>
            </a:extLst>
          </p:cNvPr>
          <p:cNvSpPr>
            <a:spLocks noGrp="1"/>
          </p:cNvSpPr>
          <p:nvPr>
            <p:ph type="title"/>
          </p:nvPr>
        </p:nvSpPr>
        <p:spPr>
          <a:xfrm>
            <a:off x="792001" y="576000"/>
            <a:ext cx="7560188" cy="468000"/>
          </a:xfrm>
          <a:prstGeom prst="rect">
            <a:avLst/>
          </a:prstGeom>
        </p:spPr>
        <p:txBody>
          <a:bodyPr vert="horz" lIns="0" tIns="18000" rIns="0" bIns="0" rtlCol="0" anchor="t" anchorCtr="0">
            <a:noAutofit/>
          </a:bodyPr>
          <a:lstStyle>
            <a:lvl1pPr>
              <a:defRPr>
                <a:solidFill>
                  <a:schemeClr val="tx2"/>
                </a:solidFill>
              </a:defRPr>
            </a:lvl1pPr>
          </a:lstStyle>
          <a:p>
            <a:r>
              <a:rPr lang="nl-NL"/>
              <a:t>Klik om stijl te bewerken</a:t>
            </a:r>
            <a:endParaRPr lang="en-US"/>
          </a:p>
        </p:txBody>
      </p:sp>
      <p:sp>
        <p:nvSpPr>
          <p:cNvPr id="3" name="Tijdelijke aanduiding voor tekst 16">
            <a:extLst>
              <a:ext uri="{FF2B5EF4-FFF2-40B4-BE49-F238E27FC236}">
                <a16:creationId xmlns:a16="http://schemas.microsoft.com/office/drawing/2014/main" id="{4F523307-4CB7-481B-F141-80955B2083E4}"/>
              </a:ext>
            </a:extLst>
          </p:cNvPr>
          <p:cNvSpPr>
            <a:spLocks noGrp="1" noChangeAspect="1"/>
          </p:cNvSpPr>
          <p:nvPr>
            <p:ph type="body" sz="half" idx="23" hasCustomPrompt="1"/>
          </p:nvPr>
        </p:nvSpPr>
        <p:spPr>
          <a:xfrm>
            <a:off x="6058780" y="3865501"/>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7" name="Tijdelijke aanduiding voor tekst 16">
            <a:extLst>
              <a:ext uri="{FF2B5EF4-FFF2-40B4-BE49-F238E27FC236}">
                <a16:creationId xmlns:a16="http://schemas.microsoft.com/office/drawing/2014/main" id="{6574510C-9D5E-CEDC-50A0-457EA5500312}"/>
              </a:ext>
            </a:extLst>
          </p:cNvPr>
          <p:cNvSpPr>
            <a:spLocks noGrp="1" noChangeAspect="1"/>
          </p:cNvSpPr>
          <p:nvPr>
            <p:ph type="body" sz="half" idx="24" hasCustomPrompt="1"/>
          </p:nvPr>
        </p:nvSpPr>
        <p:spPr>
          <a:xfrm>
            <a:off x="7753043" y="3976864"/>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8" name="Tijdelijke aanduiding voor tekst 5">
            <a:extLst>
              <a:ext uri="{FF2B5EF4-FFF2-40B4-BE49-F238E27FC236}">
                <a16:creationId xmlns:a16="http://schemas.microsoft.com/office/drawing/2014/main" id="{A55945A4-3F94-D5D9-54AD-A1EF71F3EA15}"/>
              </a:ext>
            </a:extLst>
          </p:cNvPr>
          <p:cNvSpPr>
            <a:spLocks noGrp="1"/>
          </p:cNvSpPr>
          <p:nvPr>
            <p:ph type="body" sz="quarter" idx="15"/>
          </p:nvPr>
        </p:nvSpPr>
        <p:spPr>
          <a:xfrm>
            <a:off x="525963" y="1475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tekst 5">
            <a:extLst>
              <a:ext uri="{FF2B5EF4-FFF2-40B4-BE49-F238E27FC236}">
                <a16:creationId xmlns:a16="http://schemas.microsoft.com/office/drawing/2014/main" id="{92FCC28F-5E69-42E6-AF51-645F74C67D95}"/>
              </a:ext>
            </a:extLst>
          </p:cNvPr>
          <p:cNvSpPr>
            <a:spLocks noGrp="1"/>
          </p:cNvSpPr>
          <p:nvPr>
            <p:ph type="body" sz="quarter" idx="25"/>
          </p:nvPr>
        </p:nvSpPr>
        <p:spPr>
          <a:xfrm>
            <a:off x="2154432" y="2454376"/>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tekst 5">
            <a:extLst>
              <a:ext uri="{FF2B5EF4-FFF2-40B4-BE49-F238E27FC236}">
                <a16:creationId xmlns:a16="http://schemas.microsoft.com/office/drawing/2014/main" id="{2ABB9095-E3E7-A912-510B-E14F9FA8B575}"/>
              </a:ext>
            </a:extLst>
          </p:cNvPr>
          <p:cNvSpPr>
            <a:spLocks noGrp="1"/>
          </p:cNvSpPr>
          <p:nvPr>
            <p:ph type="body" sz="quarter" idx="26"/>
          </p:nvPr>
        </p:nvSpPr>
        <p:spPr>
          <a:xfrm>
            <a:off x="3613284" y="107999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tekst 5">
            <a:extLst>
              <a:ext uri="{FF2B5EF4-FFF2-40B4-BE49-F238E27FC236}">
                <a16:creationId xmlns:a16="http://schemas.microsoft.com/office/drawing/2014/main" id="{EECD286A-8F07-E84B-47D1-5377CBFED6BB}"/>
              </a:ext>
            </a:extLst>
          </p:cNvPr>
          <p:cNvSpPr>
            <a:spLocks noGrp="1"/>
          </p:cNvSpPr>
          <p:nvPr>
            <p:ph type="body" sz="quarter" idx="27"/>
          </p:nvPr>
        </p:nvSpPr>
        <p:spPr>
          <a:xfrm>
            <a:off x="7004298" y="1238637"/>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tekst 16">
            <a:extLst>
              <a:ext uri="{FF2B5EF4-FFF2-40B4-BE49-F238E27FC236}">
                <a16:creationId xmlns:a16="http://schemas.microsoft.com/office/drawing/2014/main" id="{77294813-D847-5095-9F60-0A772DAA850C}"/>
              </a:ext>
            </a:extLst>
          </p:cNvPr>
          <p:cNvSpPr>
            <a:spLocks noGrp="1" noChangeAspect="1"/>
          </p:cNvSpPr>
          <p:nvPr>
            <p:ph type="body" sz="half" idx="28" hasCustomPrompt="1"/>
          </p:nvPr>
        </p:nvSpPr>
        <p:spPr>
          <a:xfrm>
            <a:off x="4351284" y="3880723"/>
            <a:ext cx="396000" cy="396000"/>
          </a:xfrm>
          <a:custGeom>
            <a:avLst/>
            <a:gdLst>
              <a:gd name="connsiteX0" fmla="*/ 230793 w 461685"/>
              <a:gd name="connsiteY0" fmla="*/ 0 h 461586"/>
              <a:gd name="connsiteX1" fmla="*/ 255344 w 461685"/>
              <a:gd name="connsiteY1" fmla="*/ 10203 h 461586"/>
              <a:gd name="connsiteX2" fmla="*/ 451482 w 461685"/>
              <a:gd name="connsiteY2" fmla="*/ 206342 h 461586"/>
              <a:gd name="connsiteX3" fmla="*/ 451482 w 461685"/>
              <a:gd name="connsiteY3" fmla="*/ 255344 h 461586"/>
              <a:gd name="connsiteX4" fmla="*/ 255344 w 461685"/>
              <a:gd name="connsiteY4" fmla="*/ 451482 h 461586"/>
              <a:gd name="connsiteX5" fmla="*/ 206342 w 461685"/>
              <a:gd name="connsiteY5" fmla="*/ 451482 h 461586"/>
              <a:gd name="connsiteX6" fmla="*/ 10203 w 461685"/>
              <a:gd name="connsiteY6" fmla="*/ 255344 h 461586"/>
              <a:gd name="connsiteX7" fmla="*/ 10203 w 461685"/>
              <a:gd name="connsiteY7" fmla="*/ 206342 h 461586"/>
              <a:gd name="connsiteX8" fmla="*/ 206342 w 461685"/>
              <a:gd name="connsiteY8" fmla="*/ 10203 h 461586"/>
              <a:gd name="connsiteX9" fmla="*/ 230793 w 461685"/>
              <a:gd name="connsiteY9" fmla="*/ 0 h 46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685" h="461586">
                <a:moveTo>
                  <a:pt x="230793" y="0"/>
                </a:moveTo>
                <a:cubicBezTo>
                  <a:pt x="239659" y="0"/>
                  <a:pt x="248542" y="3401"/>
                  <a:pt x="255344" y="10203"/>
                </a:cubicBezTo>
                <a:lnTo>
                  <a:pt x="451482" y="206342"/>
                </a:lnTo>
                <a:cubicBezTo>
                  <a:pt x="465087" y="219814"/>
                  <a:pt x="465087" y="241872"/>
                  <a:pt x="451482" y="255344"/>
                </a:cubicBezTo>
                <a:lnTo>
                  <a:pt x="255344" y="451482"/>
                </a:lnTo>
                <a:cubicBezTo>
                  <a:pt x="241872" y="464955"/>
                  <a:pt x="219946" y="464955"/>
                  <a:pt x="206342" y="451482"/>
                </a:cubicBezTo>
                <a:lnTo>
                  <a:pt x="10203" y="255344"/>
                </a:lnTo>
                <a:cubicBezTo>
                  <a:pt x="-3401" y="241872"/>
                  <a:pt x="-3401" y="219946"/>
                  <a:pt x="10203" y="206342"/>
                </a:cubicBezTo>
                <a:lnTo>
                  <a:pt x="206342" y="10203"/>
                </a:lnTo>
                <a:cubicBezTo>
                  <a:pt x="213078" y="3401"/>
                  <a:pt x="221928" y="0"/>
                  <a:pt x="230793" y="0"/>
                </a:cubicBezTo>
                <a:close/>
              </a:path>
            </a:pathLst>
          </a:custGeom>
          <a:solidFill>
            <a:schemeClr val="tx2"/>
          </a:solidFill>
        </p:spPr>
        <p:txBody>
          <a:bodyPr wrap="square" bIns="36000" anchor="ctr" anchorCtr="0">
            <a:noAutofit/>
          </a:bodyPr>
          <a:lstStyle>
            <a:lvl1pPr marL="0" indent="0" algn="ctr">
              <a:lnSpc>
                <a:spcPct val="100000"/>
              </a:lnSpc>
              <a:buNone/>
              <a:defRPr sz="1500">
                <a:solidFill>
                  <a:schemeClr val="bg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 </a:t>
            </a:r>
          </a:p>
        </p:txBody>
      </p:sp>
      <p:sp>
        <p:nvSpPr>
          <p:cNvPr id="16" name="Tijdelijke aanduiding voor tekst 5">
            <a:extLst>
              <a:ext uri="{FF2B5EF4-FFF2-40B4-BE49-F238E27FC236}">
                <a16:creationId xmlns:a16="http://schemas.microsoft.com/office/drawing/2014/main" id="{16C67DE3-6E84-1A60-F155-8215E48778C4}"/>
              </a:ext>
            </a:extLst>
          </p:cNvPr>
          <p:cNvSpPr>
            <a:spLocks noGrp="1"/>
          </p:cNvSpPr>
          <p:nvPr>
            <p:ph type="body" sz="quarter" idx="29"/>
          </p:nvPr>
        </p:nvSpPr>
        <p:spPr>
          <a:xfrm>
            <a:off x="5320780" y="1783089"/>
            <a:ext cx="1872000" cy="1080000"/>
          </a:xfrm>
        </p:spPr>
        <p:txBody>
          <a:bodyPr anchor="t" anchorCtr="0"/>
          <a:lstStyle>
            <a:lvl1pPr marL="0" indent="0" algn="ctr">
              <a:spcAft>
                <a:spcPts val="0"/>
              </a:spcAft>
              <a:buFontTx/>
              <a:buNone/>
              <a:defRPr sz="1100">
                <a:solidFill>
                  <a:schemeClr val="accent5"/>
                </a:solidFill>
              </a:defRPr>
            </a:lvl1pPr>
            <a:lvl2pPr marL="0" indent="0" algn="ctr">
              <a:spcAft>
                <a:spcPts val="0"/>
              </a:spcAft>
              <a:buFontTx/>
              <a:buNone/>
              <a:defRPr sz="1100" b="1"/>
            </a:lvl2pPr>
            <a:lvl3pPr marL="0" indent="0" algn="ctr">
              <a:spcAft>
                <a:spcPts val="0"/>
              </a:spcAft>
              <a:buFontTx/>
              <a:buNone/>
              <a:defRPr sz="1100"/>
            </a:lvl3pPr>
            <a:lvl4pPr marL="0" indent="0" algn="ctr">
              <a:spcAft>
                <a:spcPts val="0"/>
              </a:spcAft>
              <a:buFontTx/>
              <a:buNone/>
              <a:defRPr sz="1100"/>
            </a:lvl4pPr>
            <a:lvl5pPr marL="0" indent="0" algn="ctr">
              <a:spcAft>
                <a:spcPts val="0"/>
              </a:spcAft>
              <a:buFontTx/>
              <a:buNone/>
              <a:defRPr sz="11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48016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cus 1">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018CCFF1-8D02-F1DC-753E-E5E45975A016}"/>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Date Placeholder 2"/>
          <p:cNvSpPr>
            <a:spLocks noGrp="1"/>
          </p:cNvSpPr>
          <p:nvPr>
            <p:ph type="dt" sz="half" idx="10"/>
          </p:nvPr>
        </p:nvSpPr>
        <p:spPr>
          <a:xfrm rot="16200000">
            <a:off x="8064000" y="2466000"/>
            <a:ext cx="2984399" cy="180000"/>
          </a:xfrm>
        </p:spPr>
        <p:txBody>
          <a:bodyPr/>
          <a:lstStyle>
            <a:lvl1pPr>
              <a:defRPr>
                <a:solidFill>
                  <a:srgbClr val="ECECEC"/>
                </a:solidFill>
              </a:defRPr>
            </a:lvl1pPr>
          </a:lstStyle>
          <a:p>
            <a:r>
              <a:rPr lang="nl-NL" err="1"/>
              <a:t>Teamfit</a:t>
            </a:r>
            <a:r>
              <a:rPr lang="nl-NL"/>
              <a:t> is een werkwijze</a:t>
            </a:r>
          </a:p>
        </p:txBody>
      </p:sp>
      <p:sp>
        <p:nvSpPr>
          <p:cNvPr id="4" name="Footer Placeholder 3"/>
          <p:cNvSpPr>
            <a:spLocks noGrp="1"/>
          </p:cNvSpPr>
          <p:nvPr>
            <p:ph type="ftr" sz="quarter" idx="11"/>
          </p:nvPr>
        </p:nvSpPr>
        <p:spPr>
          <a:xfrm>
            <a:off x="324000" y="5400000"/>
            <a:ext cx="3086100" cy="180000"/>
          </a:xfrm>
        </p:spPr>
        <p:txBody>
          <a:bodyPr/>
          <a:lstStyle>
            <a:lvl1pPr>
              <a:defRPr>
                <a:solidFill>
                  <a:srgbClr val="ECECEC"/>
                </a:solidFill>
              </a:defRPr>
            </a:lvl1pPr>
          </a:lstStyle>
          <a:p>
            <a:endParaRPr lang="nl-NL"/>
          </a:p>
        </p:txBody>
      </p:sp>
      <p:sp>
        <p:nvSpPr>
          <p:cNvPr id="5" name="Slide Number Placeholder 4"/>
          <p:cNvSpPr>
            <a:spLocks noGrp="1"/>
          </p:cNvSpPr>
          <p:nvPr>
            <p:ph type="sldNum" sz="quarter" idx="12"/>
          </p:nvPr>
        </p:nvSpPr>
        <p:spPr>
          <a:xfrm>
            <a:off x="8100000" y="5400000"/>
            <a:ext cx="720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14" name="Picture Placeholder 2">
            <a:extLst>
              <a:ext uri="{FF2B5EF4-FFF2-40B4-BE49-F238E27FC236}">
                <a16:creationId xmlns:a16="http://schemas.microsoft.com/office/drawing/2014/main" id="{04B83A93-7E4E-CD9C-5312-CEA46B23678F}"/>
              </a:ext>
            </a:extLst>
          </p:cNvPr>
          <p:cNvSpPr>
            <a:spLocks noGrp="1"/>
          </p:cNvSpPr>
          <p:nvPr>
            <p:ph type="pic" idx="13" hasCustomPrompt="1"/>
          </p:nvPr>
        </p:nvSpPr>
        <p:spPr>
          <a:xfrm>
            <a:off x="4788000" y="216000"/>
            <a:ext cx="4140000" cy="4712400"/>
          </a:xfrm>
          <a:prstGeom prst="roundRect">
            <a:avLst>
              <a:gd name="adj" fmla="val 1020"/>
            </a:avLst>
          </a:prstGeom>
          <a:solidFill>
            <a:schemeClr val="bg1"/>
          </a:solidFill>
        </p:spPr>
        <p:txBody>
          <a:bodyPr lIns="360000" tIns="360000" rIns="360000" anchor="t"/>
          <a:lstStyle>
            <a:lvl1pPr marL="0" indent="0" algn="ctr">
              <a:lnSpc>
                <a:spcPct val="150000"/>
              </a:lnSpc>
              <a:spcBef>
                <a:spcPts val="0"/>
              </a:spcBef>
              <a:buNone/>
              <a:defRPr sz="1400" b="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Sleep de afbeelding naar de tijdelijke aanduiding of klik op het pictogram als u een afbeelding wilt toevoegen</a:t>
            </a:r>
            <a:endParaRPr lang="en-US"/>
          </a:p>
        </p:txBody>
      </p:sp>
      <p:sp>
        <p:nvSpPr>
          <p:cNvPr id="2" name="Title Placeholder 1">
            <a:extLst>
              <a:ext uri="{FF2B5EF4-FFF2-40B4-BE49-F238E27FC236}">
                <a16:creationId xmlns:a16="http://schemas.microsoft.com/office/drawing/2014/main" id="{1009CF86-A07D-E2AE-58B3-45C22807686D}"/>
              </a:ext>
            </a:extLst>
          </p:cNvPr>
          <p:cNvSpPr>
            <a:spLocks noGrp="1"/>
          </p:cNvSpPr>
          <p:nvPr>
            <p:ph type="title"/>
          </p:nvPr>
        </p:nvSpPr>
        <p:spPr>
          <a:xfrm>
            <a:off x="792001" y="576000"/>
            <a:ext cx="3672000" cy="468000"/>
          </a:xfrm>
          <a:prstGeom prst="rect">
            <a:avLst/>
          </a:prstGeom>
        </p:spPr>
        <p:txBody>
          <a:bodyPr vert="horz" lIns="0" tIns="18000" rIns="0" bIns="0" rtlCol="0" anchor="t" anchorCtr="0">
            <a:noAutofit/>
          </a:bodyPr>
          <a:lstStyle/>
          <a:p>
            <a:r>
              <a:rPr lang="nl-NL"/>
              <a:t>Klik om stijl te bewerken</a:t>
            </a:r>
            <a:endParaRPr lang="en-US"/>
          </a:p>
        </p:txBody>
      </p:sp>
      <p:sp>
        <p:nvSpPr>
          <p:cNvPr id="8" name="Text Placeholder 3">
            <a:extLst>
              <a:ext uri="{FF2B5EF4-FFF2-40B4-BE49-F238E27FC236}">
                <a16:creationId xmlns:a16="http://schemas.microsoft.com/office/drawing/2014/main" id="{415D6F94-8F11-66AC-53D7-D93D2C80C932}"/>
              </a:ext>
            </a:extLst>
          </p:cNvPr>
          <p:cNvSpPr>
            <a:spLocks noGrp="1"/>
          </p:cNvSpPr>
          <p:nvPr>
            <p:ph type="body" sz="half" idx="2" hasCustomPrompt="1"/>
          </p:nvPr>
        </p:nvSpPr>
        <p:spPr>
          <a:xfrm>
            <a:off x="792000" y="1152000"/>
            <a:ext cx="3456000" cy="3311999"/>
          </a:xfrm>
        </p:spPr>
        <p:txBody>
          <a:bodyPr anchor="ctr" anchorCtr="0"/>
          <a:lstStyle>
            <a:lvl1pPr marL="0" indent="0">
              <a:lnSpc>
                <a:spcPct val="90000"/>
              </a:lnSpc>
              <a:spcAft>
                <a:spcPts val="0"/>
              </a:spcAft>
              <a:buNone/>
              <a:defRPr sz="2400">
                <a:solidFill>
                  <a:schemeClr val="tx1"/>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 om de tekststijl van het model te bewerken</a:t>
            </a:r>
          </a:p>
        </p:txBody>
      </p:sp>
    </p:spTree>
    <p:extLst>
      <p:ext uri="{BB962C8B-B14F-4D97-AF65-F5344CB8AC3E}">
        <p14:creationId xmlns:p14="http://schemas.microsoft.com/office/powerpoint/2010/main" val="179836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710" r:id="rId1"/>
    <p:sldLayoutId id="2147483829" r:id="rId2"/>
    <p:sldLayoutId id="2147483709" r:id="rId3"/>
    <p:sldLayoutId id="2147483820" r:id="rId4"/>
    <p:sldLayoutId id="2147483831" r:id="rId5"/>
    <p:sldLayoutId id="2147483704" r:id="rId6"/>
    <p:sldLayoutId id="2147483816" r:id="rId7"/>
    <p:sldLayoutId id="2147483833" r:id="rId8"/>
    <p:sldLayoutId id="2147483827" r:id="rId9"/>
    <p:sldLayoutId id="2147483716" r:id="rId10"/>
    <p:sldLayoutId id="2147483826" r:id="rId11"/>
    <p:sldLayoutId id="2147483824" r:id="rId12"/>
    <p:sldLayoutId id="2147483825" r:id="rId13"/>
    <p:sldLayoutId id="2147483760" r:id="rId14"/>
    <p:sldLayoutId id="2147483832" r:id="rId15"/>
    <p:sldLayoutId id="2147483813" r:id="rId16"/>
    <p:sldLayoutId id="2147483822" r:id="rId17"/>
    <p:sldLayoutId id="2147483703" r:id="rId18"/>
    <p:sldLayoutId id="2147483828" r:id="rId19"/>
    <p:sldLayoutId id="2147483823" r:id="rId20"/>
    <p:sldLayoutId id="2147483707" r:id="rId21"/>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001" y="576000"/>
            <a:ext cx="7560000" cy="468000"/>
          </a:xfrm>
          <a:prstGeom prst="rect">
            <a:avLst/>
          </a:prstGeom>
        </p:spPr>
        <p:txBody>
          <a:bodyPr vert="horz" lIns="0" tIns="18000" rIns="0" bIns="0" rtlCol="0" anchor="t" anchorCtr="0">
            <a:noAutofit/>
          </a:bodyPr>
          <a:lstStyle/>
          <a:p>
            <a:r>
              <a:rPr lang="nl-NL"/>
              <a:t>Titelstijl van model bewerken</a:t>
            </a:r>
            <a:endParaRPr lang="en-US"/>
          </a:p>
        </p:txBody>
      </p:sp>
      <p:sp>
        <p:nvSpPr>
          <p:cNvPr id="3" name="Text Placeholder 2"/>
          <p:cNvSpPr>
            <a:spLocks noGrp="1"/>
          </p:cNvSpPr>
          <p:nvPr>
            <p:ph type="body" idx="1"/>
          </p:nvPr>
        </p:nvSpPr>
        <p:spPr>
          <a:xfrm>
            <a:off x="792001" y="1152000"/>
            <a:ext cx="3672000" cy="3311999"/>
          </a:xfrm>
          <a:prstGeom prst="rect">
            <a:avLst/>
          </a:prstGeom>
        </p:spPr>
        <p:txBody>
          <a:bodyPr vert="horz" lIns="0" tIns="0" rIns="0" bIns="0" rtlCol="0" anchor="ctr"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rot="16200000">
            <a:off x="8064000" y="2466000"/>
            <a:ext cx="2984399" cy="180000"/>
          </a:xfrm>
          <a:prstGeom prst="rect">
            <a:avLst/>
          </a:prstGeom>
        </p:spPr>
        <p:txBody>
          <a:bodyPr vert="horz" lIns="0" tIns="0" rIns="0" bIns="0" rtlCol="0" anchor="t" anchorCtr="0">
            <a:noAutofit/>
          </a:bodyPr>
          <a:lstStyle>
            <a:lvl1pPr algn="ctr">
              <a:defRPr sz="1150">
                <a:solidFill>
                  <a:srgbClr val="ECECEC"/>
                </a:solidFill>
                <a:latin typeface="+mj-lt"/>
              </a:defRPr>
            </a:lvl1pPr>
          </a:lstStyle>
          <a:p>
            <a:r>
              <a:rPr lang="nl-NL"/>
              <a:t>Teamfit is een werkwijze</a:t>
            </a:r>
          </a:p>
        </p:txBody>
      </p:sp>
      <p:sp>
        <p:nvSpPr>
          <p:cNvPr id="5" name="Footer Placeholder 4"/>
          <p:cNvSpPr>
            <a:spLocks noGrp="1"/>
          </p:cNvSpPr>
          <p:nvPr>
            <p:ph type="ftr" sz="quarter" idx="3"/>
          </p:nvPr>
        </p:nvSpPr>
        <p:spPr>
          <a:xfrm>
            <a:off x="324000" y="5400000"/>
            <a:ext cx="3086100" cy="180000"/>
          </a:xfrm>
          <a:prstGeom prst="rect">
            <a:avLst/>
          </a:prstGeom>
        </p:spPr>
        <p:txBody>
          <a:bodyPr vert="horz" lIns="0" tIns="0" rIns="0" bIns="0" rtlCol="0" anchor="t" anchorCtr="0">
            <a:noAutofit/>
          </a:bodyPr>
          <a:lstStyle>
            <a:lvl1pPr algn="l">
              <a:defRPr sz="750">
                <a:solidFill>
                  <a:srgbClr val="ECECEC"/>
                </a:solidFill>
              </a:defRPr>
            </a:lvl1pPr>
          </a:lstStyle>
          <a:p>
            <a:endParaRPr lang="nl-NL"/>
          </a:p>
        </p:txBody>
      </p:sp>
      <p:sp>
        <p:nvSpPr>
          <p:cNvPr id="6" name="Slide Number Placeholder 5"/>
          <p:cNvSpPr>
            <a:spLocks noGrp="1"/>
          </p:cNvSpPr>
          <p:nvPr>
            <p:ph type="sldNum" sz="quarter" idx="4"/>
          </p:nvPr>
        </p:nvSpPr>
        <p:spPr>
          <a:xfrm>
            <a:off x="8100000" y="5400000"/>
            <a:ext cx="720000" cy="288000"/>
          </a:xfrm>
          <a:prstGeom prst="rect">
            <a:avLst/>
          </a:prstGeom>
        </p:spPr>
        <p:txBody>
          <a:bodyPr vert="horz" lIns="0" tIns="0" rIns="0" bIns="0" rtlCol="0" anchor="t" anchorCtr="0">
            <a:noAutofit/>
          </a:bodyPr>
          <a:lstStyle>
            <a:lvl1pPr algn="r">
              <a:defRPr sz="1800">
                <a:solidFill>
                  <a:srgbClr val="ECECEC"/>
                </a:solidFill>
                <a:latin typeface="+mj-lt"/>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Lst>
  <p:hf sldNum="0" hdr="0" ftr="0" dt="0"/>
  <p:txStyles>
    <p:titleStyle>
      <a:lvl1pPr algn="l" defTabSz="6858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b="1" kern="1200">
          <a:solidFill>
            <a:schemeClr val="tx1"/>
          </a:solidFill>
          <a:latin typeface="+mn-lt"/>
          <a:ea typeface="+mn-ea"/>
          <a:cs typeface="+mn-cs"/>
        </a:defRPr>
      </a:lvl1pPr>
      <a:lvl2pPr marL="36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2pPr>
      <a:lvl3pPr marL="180000" indent="-180000" algn="l" defTabSz="685800" rtl="0" eaLnBrk="1" latinLnBrk="0" hangingPunct="1">
        <a:lnSpc>
          <a:spcPct val="110000"/>
        </a:lnSpc>
        <a:spcBef>
          <a:spcPts val="0"/>
        </a:spcBef>
        <a:spcAft>
          <a:spcPts val="600"/>
        </a:spcAft>
        <a:buClr>
          <a:schemeClr val="tx2"/>
        </a:buClr>
        <a:buSzPct val="100000"/>
        <a:buFont typeface=".PingFang SC Regular"/>
        <a:buChar char="◆"/>
        <a:defRPr sz="115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600"/>
        </a:spcAft>
        <a:buClr>
          <a:schemeClr val="tx2"/>
        </a:buClr>
        <a:buSzPct val="100000"/>
        <a:buFont typeface="Systeemlettertype regulier"/>
        <a:buChar char="–"/>
        <a:defRPr sz="115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600"/>
        </a:spcAft>
        <a:buClr>
          <a:schemeClr val="tx2"/>
        </a:buClr>
        <a:buSzPct val="75000"/>
        <a:buFont typeface="Apple SD Gothic Neo Regular" panose="02000300000000000000" pitchFamily="2" charset="-127"/>
        <a:buChar char="◼"/>
        <a:defRPr sz="11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k5FiQyEpt7A"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EA726-4162-FA17-B9FE-F12A743B6E0B}"/>
              </a:ext>
            </a:extLst>
          </p:cNvPr>
          <p:cNvSpPr>
            <a:spLocks noGrp="1"/>
          </p:cNvSpPr>
          <p:nvPr>
            <p:ph type="ctrTitle"/>
          </p:nvPr>
        </p:nvSpPr>
        <p:spPr/>
        <p:txBody>
          <a:bodyPr/>
          <a:lstStyle/>
          <a:p>
            <a:r>
              <a:rPr lang="nl-NL"/>
              <a:t>Samenwerken</a:t>
            </a:r>
            <a:br>
              <a:rPr lang="nl-NL"/>
            </a:br>
            <a:r>
              <a:rPr lang="nl-NL"/>
              <a:t>aan ondersteuning</a:t>
            </a:r>
            <a:br>
              <a:rPr lang="nl-NL"/>
            </a:br>
            <a:r>
              <a:rPr lang="nl-NL"/>
              <a:t>en zorg</a:t>
            </a:r>
          </a:p>
        </p:txBody>
      </p:sp>
      <p:sp>
        <p:nvSpPr>
          <p:cNvPr id="6" name="Tijdelijke aanduiding voor afbeelding 5">
            <a:extLst>
              <a:ext uri="{FF2B5EF4-FFF2-40B4-BE49-F238E27FC236}">
                <a16:creationId xmlns:a16="http://schemas.microsoft.com/office/drawing/2014/main" id="{EB03AFA6-FF7D-FC3C-9263-DC1DB46AD649}"/>
              </a:ext>
            </a:extLst>
          </p:cNvPr>
          <p:cNvSpPr>
            <a:spLocks noGrp="1"/>
          </p:cNvSpPr>
          <p:nvPr>
            <p:ph type="pic" idx="13"/>
          </p:nvPr>
        </p:nvSpPr>
        <p:spPr/>
      </p:sp>
    </p:spTree>
    <p:extLst>
      <p:ext uri="{BB962C8B-B14F-4D97-AF65-F5344CB8AC3E}">
        <p14:creationId xmlns:p14="http://schemas.microsoft.com/office/powerpoint/2010/main" val="417047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117BBEE-94E2-F46C-D0CC-4DA112CB9021}"/>
              </a:ext>
            </a:extLst>
          </p:cNvPr>
          <p:cNvSpPr>
            <a:spLocks noGrp="1"/>
          </p:cNvSpPr>
          <p:nvPr>
            <p:ph type="title"/>
          </p:nvPr>
        </p:nvSpPr>
        <p:spPr/>
        <p:txBody>
          <a:bodyPr/>
          <a:lstStyle/>
          <a:p>
            <a:r>
              <a:rPr lang="nl-NL">
                <a:solidFill>
                  <a:srgbClr val="FFCA43"/>
                </a:solidFill>
                <a:effectLst/>
                <a:latin typeface="Helvetica" pitchFamily="2" charset="0"/>
              </a:rPr>
              <a:t>Kind naar Gezonder Gewicht in het kort</a:t>
            </a:r>
            <a:endParaRPr lang="nl-NL"/>
          </a:p>
        </p:txBody>
      </p:sp>
      <p:sp>
        <p:nvSpPr>
          <p:cNvPr id="7" name="Tijdelijke aanduiding voor tekst 6">
            <a:extLst>
              <a:ext uri="{FF2B5EF4-FFF2-40B4-BE49-F238E27FC236}">
                <a16:creationId xmlns:a16="http://schemas.microsoft.com/office/drawing/2014/main" id="{1EFB37F7-F5AE-24A8-D7CA-62BBF0EA9D96}"/>
              </a:ext>
            </a:extLst>
          </p:cNvPr>
          <p:cNvSpPr>
            <a:spLocks noGrp="1"/>
          </p:cNvSpPr>
          <p:nvPr>
            <p:ph type="body" sz="quarter" idx="14"/>
          </p:nvPr>
        </p:nvSpPr>
        <p:spPr/>
        <p:txBody>
          <a:bodyPr/>
          <a:lstStyle/>
          <a:p>
            <a:pPr lvl="2"/>
            <a:r>
              <a:rPr lang="nl-NL"/>
              <a:t>Landelijk model ketenaanpak voor kinderen met overgewicht en obesitas’ (Care </a:t>
            </a:r>
            <a:r>
              <a:rPr lang="nl-NL" err="1"/>
              <a:t>for</a:t>
            </a:r>
            <a:r>
              <a:rPr lang="nl-NL"/>
              <a:t> </a:t>
            </a:r>
            <a:r>
              <a:rPr lang="nl-NL" err="1"/>
              <a:t>Obesity</a:t>
            </a:r>
            <a:r>
              <a:rPr lang="nl-NL"/>
              <a:t>/VU, 2018)</a:t>
            </a:r>
          </a:p>
          <a:p>
            <a:pPr lvl="2"/>
            <a:r>
              <a:rPr lang="nl-NL"/>
              <a:t>Samenwerking zorg- en sociaal domein</a:t>
            </a:r>
          </a:p>
          <a:p>
            <a:pPr lvl="2"/>
            <a:r>
              <a:rPr lang="nl-NL"/>
              <a:t>Brede blik op oorzaak overgewicht en </a:t>
            </a:r>
            <a:br>
              <a:rPr lang="nl-NL"/>
            </a:br>
            <a:r>
              <a:rPr lang="nl-NL"/>
              <a:t>onderliggende problemen</a:t>
            </a:r>
          </a:p>
          <a:p>
            <a:pPr lvl="2"/>
            <a:r>
              <a:rPr lang="nl-NL"/>
              <a:t>Twee sleutelfiguren binnen de aanpak:</a:t>
            </a:r>
          </a:p>
          <a:p>
            <a:pPr lvl="1"/>
            <a:r>
              <a:rPr lang="nl-NL" b="1"/>
              <a:t>Projectleider</a:t>
            </a:r>
            <a:br>
              <a:rPr lang="nl-NL"/>
            </a:br>
            <a:r>
              <a:rPr lang="nl-NL"/>
              <a:t>Is verantwoordelijk voor ontwikkeling en implementatie in de gemeente</a:t>
            </a:r>
          </a:p>
          <a:p>
            <a:pPr lvl="1"/>
            <a:r>
              <a:rPr lang="nl-NL" b="1"/>
              <a:t>Centrale zorgverlener</a:t>
            </a:r>
            <a:br>
              <a:rPr lang="nl-NL"/>
            </a:br>
            <a:r>
              <a:rPr lang="nl-NL"/>
              <a:t>Bouwt een sterke vertrouwensband met kind en gezin én is de spin in het web van de professionals</a:t>
            </a:r>
          </a:p>
          <a:p>
            <a:pPr lvl="2"/>
            <a:endParaRPr lang="nl-NL"/>
          </a:p>
        </p:txBody>
      </p:sp>
      <p:sp>
        <p:nvSpPr>
          <p:cNvPr id="4" name="Afgeronde rechthoek 3">
            <a:hlinkClick r:id="rId3"/>
            <a:extLst>
              <a:ext uri="{FF2B5EF4-FFF2-40B4-BE49-F238E27FC236}">
                <a16:creationId xmlns:a16="http://schemas.microsoft.com/office/drawing/2014/main" id="{41F9E8D8-F1DE-2B2C-3C10-D59A4018AA5D}"/>
              </a:ext>
            </a:extLst>
          </p:cNvPr>
          <p:cNvSpPr/>
          <p:nvPr/>
        </p:nvSpPr>
        <p:spPr>
          <a:xfrm>
            <a:off x="4680001" y="1599754"/>
            <a:ext cx="3780000" cy="2124000"/>
          </a:xfrm>
          <a:prstGeom prst="roundRect">
            <a:avLst>
              <a:gd name="adj" fmla="val 1846"/>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6304B882-13FB-3E96-B741-C014606C05E9}"/>
              </a:ext>
            </a:extLst>
          </p:cNvPr>
          <p:cNvSpPr txBox="1"/>
          <p:nvPr/>
        </p:nvSpPr>
        <p:spPr>
          <a:xfrm>
            <a:off x="4680001" y="3780000"/>
            <a:ext cx="3780000" cy="144000"/>
          </a:xfrm>
          <a:prstGeom prst="rect">
            <a:avLst/>
          </a:prstGeom>
          <a:noFill/>
        </p:spPr>
        <p:txBody>
          <a:bodyPr wrap="square" lIns="0" tIns="0" rIns="0" bIns="0" rtlCol="0">
            <a:noAutofit/>
          </a:bodyPr>
          <a:lstStyle/>
          <a:p>
            <a:pPr algn="l"/>
            <a:r>
              <a:rPr lang="nl-NL" sz="600" noProof="1"/>
              <a:t>https://youtu.be/k5FiQyEpt7A</a:t>
            </a:r>
          </a:p>
        </p:txBody>
      </p:sp>
    </p:spTree>
    <p:extLst>
      <p:ext uri="{BB962C8B-B14F-4D97-AF65-F5344CB8AC3E}">
        <p14:creationId xmlns:p14="http://schemas.microsoft.com/office/powerpoint/2010/main" val="4001219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6EFF3-9E06-5D88-0398-134DCA3FEE91}"/>
              </a:ext>
            </a:extLst>
          </p:cNvPr>
          <p:cNvSpPr>
            <a:spLocks noGrp="1"/>
          </p:cNvSpPr>
          <p:nvPr>
            <p:ph type="title"/>
          </p:nvPr>
        </p:nvSpPr>
        <p:spPr/>
        <p:txBody>
          <a:bodyPr/>
          <a:lstStyle/>
          <a:p>
            <a:r>
              <a:rPr lang="nl-NL"/>
              <a:t>De aanpak</a:t>
            </a:r>
          </a:p>
        </p:txBody>
      </p:sp>
      <p:sp>
        <p:nvSpPr>
          <p:cNvPr id="3" name="Tijdelijke aanduiding voor tekst 2">
            <a:extLst>
              <a:ext uri="{FF2B5EF4-FFF2-40B4-BE49-F238E27FC236}">
                <a16:creationId xmlns:a16="http://schemas.microsoft.com/office/drawing/2014/main" id="{4478FCC8-0EFA-EA0A-1602-180C99A50F25}"/>
              </a:ext>
            </a:extLst>
          </p:cNvPr>
          <p:cNvSpPr>
            <a:spLocks noGrp="1"/>
          </p:cNvSpPr>
          <p:nvPr>
            <p:ph type="body" sz="half" idx="2"/>
          </p:nvPr>
        </p:nvSpPr>
        <p:spPr/>
        <p:txBody>
          <a:bodyPr/>
          <a:lstStyle/>
          <a:p>
            <a:r>
              <a:rPr lang="nl-NL" sz="1200">
                <a:solidFill>
                  <a:schemeClr val="accent5"/>
                </a:solidFill>
              </a:rPr>
              <a:t>Breed kijken:</a:t>
            </a:r>
          </a:p>
          <a:p>
            <a:r>
              <a:rPr lang="nl-NL"/>
              <a:t>Wat maakt dat</a:t>
            </a:r>
            <a:br>
              <a:rPr lang="nl-NL"/>
            </a:br>
            <a:r>
              <a:rPr lang="nl-NL"/>
              <a:t>een kind</a:t>
            </a:r>
            <a:br>
              <a:rPr lang="nl-NL"/>
            </a:br>
            <a:r>
              <a:rPr lang="nl-NL"/>
              <a:t>overgewicht heeft?</a:t>
            </a:r>
          </a:p>
        </p:txBody>
      </p:sp>
      <p:pic>
        <p:nvPicPr>
          <p:cNvPr id="6" name="Tijdelijke aanduiding voor afbeelding 5">
            <a:extLst>
              <a:ext uri="{FF2B5EF4-FFF2-40B4-BE49-F238E27FC236}">
                <a16:creationId xmlns:a16="http://schemas.microsoft.com/office/drawing/2014/main" id="{9EB29076-9639-8D8C-CBD8-AC6E8CA66D56}"/>
              </a:ext>
            </a:extLst>
          </p:cNvPr>
          <p:cNvPicPr>
            <a:picLocks noGrp="1" noChangeAspect="1"/>
          </p:cNvPicPr>
          <p:nvPr>
            <p:ph type="pic" idx="13"/>
          </p:nvPr>
        </p:nvPicPr>
        <p:blipFill rotWithShape="1">
          <a:blip r:embed="rId3"/>
          <a:srcRect l="-2734" t="-9625" r="-2040" b="-9649"/>
          <a:stretch/>
        </p:blipFill>
        <p:spPr>
          <a:xfrm>
            <a:off x="4788000" y="216000"/>
            <a:ext cx="4140000" cy="4712400"/>
          </a:xfrm>
        </p:spPr>
      </p:pic>
      <p:sp>
        <p:nvSpPr>
          <p:cNvPr id="7" name="Tekstvak 6">
            <a:extLst>
              <a:ext uri="{FF2B5EF4-FFF2-40B4-BE49-F238E27FC236}">
                <a16:creationId xmlns:a16="http://schemas.microsoft.com/office/drawing/2014/main" id="{3D80AA15-67DB-BE96-4AF5-27B17BE0904A}"/>
              </a:ext>
            </a:extLst>
          </p:cNvPr>
          <p:cNvSpPr txBox="1"/>
          <p:nvPr/>
        </p:nvSpPr>
        <p:spPr>
          <a:xfrm>
            <a:off x="792001" y="4500000"/>
            <a:ext cx="3457710" cy="360900"/>
          </a:xfrm>
          <a:prstGeom prst="rect">
            <a:avLst/>
          </a:prstGeom>
          <a:noFill/>
        </p:spPr>
        <p:txBody>
          <a:bodyPr wrap="square" lIns="0" tIns="0" rIns="0" bIns="0" rtlCol="0">
            <a:noAutofit/>
          </a:bodyPr>
          <a:lstStyle/>
          <a:p>
            <a:pPr algn="l"/>
            <a:r>
              <a:rPr lang="nl-NL" sz="600"/>
              <a:t>* Externe factoren zoals ongezonde leefomgeving uitgezonderd. </a:t>
            </a:r>
            <a:br>
              <a:rPr lang="nl-NL" sz="600"/>
            </a:br>
            <a:r>
              <a:rPr lang="nl-NL" sz="600"/>
              <a:t>  Op dit thema heeft JOGG een andere aanpak en ondersteuning. </a:t>
            </a:r>
          </a:p>
        </p:txBody>
      </p:sp>
    </p:spTree>
    <p:extLst>
      <p:ext uri="{BB962C8B-B14F-4D97-AF65-F5344CB8AC3E}">
        <p14:creationId xmlns:p14="http://schemas.microsoft.com/office/powerpoint/2010/main" val="188271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C4366-7877-7398-EE2F-47F78684E0BB}"/>
              </a:ext>
            </a:extLst>
          </p:cNvPr>
          <p:cNvSpPr>
            <a:spLocks noGrp="1"/>
          </p:cNvSpPr>
          <p:nvPr>
            <p:ph type="title"/>
          </p:nvPr>
        </p:nvSpPr>
        <p:spPr/>
        <p:txBody>
          <a:bodyPr/>
          <a:lstStyle/>
          <a:p>
            <a:r>
              <a:rPr lang="nl-NL"/>
              <a:t>Hoe werkt het?</a:t>
            </a:r>
          </a:p>
        </p:txBody>
      </p:sp>
      <p:sp>
        <p:nvSpPr>
          <p:cNvPr id="3" name="Tijdelijke aanduiding voor tekst 2">
            <a:extLst>
              <a:ext uri="{FF2B5EF4-FFF2-40B4-BE49-F238E27FC236}">
                <a16:creationId xmlns:a16="http://schemas.microsoft.com/office/drawing/2014/main" id="{4B256BEB-4F6D-91BB-76DC-584F8D693971}"/>
              </a:ext>
            </a:extLst>
          </p:cNvPr>
          <p:cNvSpPr>
            <a:spLocks noGrp="1"/>
          </p:cNvSpPr>
          <p:nvPr>
            <p:ph type="body" sz="quarter" idx="14"/>
          </p:nvPr>
        </p:nvSpPr>
        <p:spPr/>
        <p:txBody>
          <a:bodyPr/>
          <a:lstStyle/>
          <a:p>
            <a:r>
              <a:rPr lang="nl-NL"/>
              <a:t>De aanpak</a:t>
            </a:r>
          </a:p>
          <a:p>
            <a:pPr lvl="1"/>
            <a:r>
              <a:rPr lang="nl-NL"/>
              <a:t>De netwerkaanpak vereist een sterke projectorganisatie</a:t>
            </a:r>
          </a:p>
          <a:p>
            <a:pPr lvl="1"/>
            <a:r>
              <a:rPr lang="nl-NL"/>
              <a:t>De gemeente stelt een projectleider aan</a:t>
            </a:r>
          </a:p>
          <a:p>
            <a:pPr lvl="1"/>
            <a:r>
              <a:rPr lang="nl-NL"/>
              <a:t>Vorm een </a:t>
            </a:r>
            <a:r>
              <a:rPr lang="nl-NL" err="1"/>
              <a:t>werknet</a:t>
            </a:r>
            <a:r>
              <a:rPr lang="nl-NL"/>
              <a:t> met partners uit het zorg- en sociaal domein </a:t>
            </a:r>
          </a:p>
          <a:p>
            <a:pPr lvl="1"/>
            <a:r>
              <a:rPr lang="nl-NL"/>
              <a:t>Beleg de rol van de centrale zorgverlener bij een van de partners uit het </a:t>
            </a:r>
            <a:r>
              <a:rPr lang="nl-NL" err="1"/>
              <a:t>werknet</a:t>
            </a:r>
            <a:endParaRPr lang="nl-NL"/>
          </a:p>
          <a:p>
            <a:pPr lvl="1">
              <a:lnSpc>
                <a:spcPct val="229000"/>
              </a:lnSpc>
              <a:spcAft>
                <a:spcPts val="1200"/>
              </a:spcAft>
            </a:pPr>
            <a:endParaRPr lang="nl-NL"/>
          </a:p>
        </p:txBody>
      </p:sp>
      <p:sp>
        <p:nvSpPr>
          <p:cNvPr id="4" name="Tijdelijke aanduiding voor tekst 3">
            <a:extLst>
              <a:ext uri="{FF2B5EF4-FFF2-40B4-BE49-F238E27FC236}">
                <a16:creationId xmlns:a16="http://schemas.microsoft.com/office/drawing/2014/main" id="{B161A233-890D-C919-393A-0FF0517BC8B0}"/>
              </a:ext>
            </a:extLst>
          </p:cNvPr>
          <p:cNvSpPr>
            <a:spLocks noGrp="1"/>
          </p:cNvSpPr>
          <p:nvPr>
            <p:ph type="body" sz="quarter" idx="15"/>
          </p:nvPr>
        </p:nvSpPr>
        <p:spPr/>
        <p:txBody>
          <a:bodyPr/>
          <a:lstStyle/>
          <a:p>
            <a:r>
              <a:rPr lang="nl-NL"/>
              <a:t>Wat vraagt het om aan de slag te gaan?</a:t>
            </a:r>
          </a:p>
          <a:p>
            <a:pPr lvl="1"/>
            <a:r>
              <a:rPr lang="nl-NL"/>
              <a:t>Commitment bestuurlijk niveau</a:t>
            </a:r>
          </a:p>
          <a:p>
            <a:pPr lvl="1"/>
            <a:r>
              <a:rPr lang="nl-NL"/>
              <a:t>Draagvlak bij uitvoeringsorganisaties</a:t>
            </a:r>
          </a:p>
          <a:p>
            <a:pPr lvl="1"/>
            <a:r>
              <a:rPr lang="nl-NL"/>
              <a:t>Projectleider met min. 8 uur per week en deelname aan ondersteuningsaanbod</a:t>
            </a:r>
          </a:p>
          <a:p>
            <a:pPr lvl="1"/>
            <a:r>
              <a:rPr lang="nl-NL"/>
              <a:t>Minimaal 2 centrale zorgverleners met min. 8 uur per week en deelname aan de opleiding voor centrale zorgverlener</a:t>
            </a:r>
          </a:p>
          <a:p>
            <a:pPr lvl="1"/>
            <a:r>
              <a:rPr lang="nl-NL"/>
              <a:t>Deelname aan onderzoek en monitoring</a:t>
            </a:r>
          </a:p>
        </p:txBody>
      </p:sp>
    </p:spTree>
    <p:extLst>
      <p:ext uri="{BB962C8B-B14F-4D97-AF65-F5344CB8AC3E}">
        <p14:creationId xmlns:p14="http://schemas.microsoft.com/office/powerpoint/2010/main" val="156934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jdelijke aanduiding voor tekst 12">
            <a:extLst>
              <a:ext uri="{FF2B5EF4-FFF2-40B4-BE49-F238E27FC236}">
                <a16:creationId xmlns:a16="http://schemas.microsoft.com/office/drawing/2014/main" id="{3212D3E5-E394-9C41-E6C6-95BF50A92BA1}"/>
              </a:ext>
            </a:extLst>
          </p:cNvPr>
          <p:cNvSpPr>
            <a:spLocks noGrp="1"/>
          </p:cNvSpPr>
          <p:nvPr>
            <p:ph type="body" sz="half" idx="20"/>
          </p:nvPr>
        </p:nvSpPr>
        <p:spPr/>
        <p:txBody>
          <a:bodyPr/>
          <a:lstStyle/>
          <a:p>
            <a:endParaRPr lang="nl-NL"/>
          </a:p>
        </p:txBody>
      </p:sp>
      <p:sp>
        <p:nvSpPr>
          <p:cNvPr id="14" name="Tijdelijke aanduiding voor tekst 13">
            <a:extLst>
              <a:ext uri="{FF2B5EF4-FFF2-40B4-BE49-F238E27FC236}">
                <a16:creationId xmlns:a16="http://schemas.microsoft.com/office/drawing/2014/main" id="{F5755D58-0A09-D25E-06BC-5737555DE5EA}"/>
              </a:ext>
            </a:extLst>
          </p:cNvPr>
          <p:cNvSpPr>
            <a:spLocks noGrp="1"/>
          </p:cNvSpPr>
          <p:nvPr>
            <p:ph type="body" sz="half" idx="22"/>
          </p:nvPr>
        </p:nvSpPr>
        <p:spPr/>
        <p:txBody>
          <a:bodyPr/>
          <a:lstStyle/>
          <a:p>
            <a:endParaRPr lang="nl-NL"/>
          </a:p>
        </p:txBody>
      </p:sp>
      <p:sp>
        <p:nvSpPr>
          <p:cNvPr id="11" name="Titel 10">
            <a:extLst>
              <a:ext uri="{FF2B5EF4-FFF2-40B4-BE49-F238E27FC236}">
                <a16:creationId xmlns:a16="http://schemas.microsoft.com/office/drawing/2014/main" id="{7A43EADF-4ADD-8867-05B3-F20395736026}"/>
              </a:ext>
            </a:extLst>
          </p:cNvPr>
          <p:cNvSpPr>
            <a:spLocks noGrp="1"/>
          </p:cNvSpPr>
          <p:nvPr>
            <p:ph type="title"/>
          </p:nvPr>
        </p:nvSpPr>
        <p:spPr/>
        <p:txBody>
          <a:bodyPr/>
          <a:lstStyle/>
          <a:p>
            <a:r>
              <a:rPr lang="nl-NL"/>
              <a:t>Tijdlijn/stappenplan (lokaal in te vullen)</a:t>
            </a:r>
          </a:p>
        </p:txBody>
      </p:sp>
      <p:sp>
        <p:nvSpPr>
          <p:cNvPr id="15" name="Tijdelijke aanduiding voor tekst 14">
            <a:extLst>
              <a:ext uri="{FF2B5EF4-FFF2-40B4-BE49-F238E27FC236}">
                <a16:creationId xmlns:a16="http://schemas.microsoft.com/office/drawing/2014/main" id="{55E065B6-E5FB-9E23-C46E-57A355ABF526}"/>
              </a:ext>
            </a:extLst>
          </p:cNvPr>
          <p:cNvSpPr>
            <a:spLocks noGrp="1"/>
          </p:cNvSpPr>
          <p:nvPr>
            <p:ph type="body" sz="half" idx="23"/>
          </p:nvPr>
        </p:nvSpPr>
        <p:spPr/>
        <p:txBody>
          <a:bodyPr/>
          <a:lstStyle/>
          <a:p>
            <a:endParaRPr lang="nl-NL"/>
          </a:p>
        </p:txBody>
      </p:sp>
      <p:sp>
        <p:nvSpPr>
          <p:cNvPr id="16" name="Tijdelijke aanduiding voor tekst 15">
            <a:extLst>
              <a:ext uri="{FF2B5EF4-FFF2-40B4-BE49-F238E27FC236}">
                <a16:creationId xmlns:a16="http://schemas.microsoft.com/office/drawing/2014/main" id="{7D412EA1-C762-5601-6C9D-51F575998FBF}"/>
              </a:ext>
            </a:extLst>
          </p:cNvPr>
          <p:cNvSpPr>
            <a:spLocks noGrp="1"/>
          </p:cNvSpPr>
          <p:nvPr>
            <p:ph type="body" sz="half" idx="24"/>
          </p:nvPr>
        </p:nvSpPr>
        <p:spPr/>
        <p:txBody>
          <a:bodyPr/>
          <a:lstStyle/>
          <a:p>
            <a:endParaRPr lang="nl-NL"/>
          </a:p>
        </p:txBody>
      </p:sp>
      <p:sp>
        <p:nvSpPr>
          <p:cNvPr id="12" name="Tijdelijke aanduiding voor tekst 11">
            <a:extLst>
              <a:ext uri="{FF2B5EF4-FFF2-40B4-BE49-F238E27FC236}">
                <a16:creationId xmlns:a16="http://schemas.microsoft.com/office/drawing/2014/main" id="{E49DDD0D-B81E-C495-8BAF-3FB2FCCBFDB8}"/>
              </a:ext>
            </a:extLst>
          </p:cNvPr>
          <p:cNvSpPr>
            <a:spLocks noGrp="1"/>
          </p:cNvSpPr>
          <p:nvPr>
            <p:ph type="body" sz="quarter" idx="15"/>
          </p:nvPr>
        </p:nvSpPr>
        <p:spPr/>
        <p:txBody>
          <a:bodyPr/>
          <a:lstStyle/>
          <a:p>
            <a:endParaRPr lang="nl-NL"/>
          </a:p>
        </p:txBody>
      </p:sp>
      <p:sp>
        <p:nvSpPr>
          <p:cNvPr id="17" name="Tijdelijke aanduiding voor tekst 16">
            <a:extLst>
              <a:ext uri="{FF2B5EF4-FFF2-40B4-BE49-F238E27FC236}">
                <a16:creationId xmlns:a16="http://schemas.microsoft.com/office/drawing/2014/main" id="{5520E55A-B682-91F5-A2D2-59E0541E8A03}"/>
              </a:ext>
            </a:extLst>
          </p:cNvPr>
          <p:cNvSpPr>
            <a:spLocks noGrp="1"/>
          </p:cNvSpPr>
          <p:nvPr>
            <p:ph type="body" sz="quarter" idx="25"/>
          </p:nvPr>
        </p:nvSpPr>
        <p:spPr/>
        <p:txBody>
          <a:bodyPr/>
          <a:lstStyle/>
          <a:p>
            <a:endParaRPr lang="nl-NL"/>
          </a:p>
        </p:txBody>
      </p:sp>
      <p:sp>
        <p:nvSpPr>
          <p:cNvPr id="18" name="Tijdelijke aanduiding voor tekst 17">
            <a:extLst>
              <a:ext uri="{FF2B5EF4-FFF2-40B4-BE49-F238E27FC236}">
                <a16:creationId xmlns:a16="http://schemas.microsoft.com/office/drawing/2014/main" id="{7D647330-C65C-2CE0-BC7C-22780DD1A61B}"/>
              </a:ext>
            </a:extLst>
          </p:cNvPr>
          <p:cNvSpPr>
            <a:spLocks noGrp="1"/>
          </p:cNvSpPr>
          <p:nvPr>
            <p:ph type="body" sz="quarter" idx="26"/>
          </p:nvPr>
        </p:nvSpPr>
        <p:spPr/>
        <p:txBody>
          <a:bodyPr/>
          <a:lstStyle/>
          <a:p>
            <a:endParaRPr lang="nl-NL"/>
          </a:p>
        </p:txBody>
      </p:sp>
      <p:sp>
        <p:nvSpPr>
          <p:cNvPr id="19" name="Tijdelijke aanduiding voor tekst 18">
            <a:extLst>
              <a:ext uri="{FF2B5EF4-FFF2-40B4-BE49-F238E27FC236}">
                <a16:creationId xmlns:a16="http://schemas.microsoft.com/office/drawing/2014/main" id="{EA59FBA8-D52B-E1FB-795A-A4204591CBCB}"/>
              </a:ext>
            </a:extLst>
          </p:cNvPr>
          <p:cNvSpPr>
            <a:spLocks noGrp="1"/>
          </p:cNvSpPr>
          <p:nvPr>
            <p:ph type="body" sz="quarter" idx="27"/>
          </p:nvPr>
        </p:nvSpPr>
        <p:spPr/>
        <p:txBody>
          <a:bodyPr/>
          <a:lstStyle/>
          <a:p>
            <a:endParaRPr lang="nl-NL"/>
          </a:p>
        </p:txBody>
      </p:sp>
      <p:sp>
        <p:nvSpPr>
          <p:cNvPr id="20" name="Tijdelijke aanduiding voor tekst 19">
            <a:extLst>
              <a:ext uri="{FF2B5EF4-FFF2-40B4-BE49-F238E27FC236}">
                <a16:creationId xmlns:a16="http://schemas.microsoft.com/office/drawing/2014/main" id="{0DF1DB89-0277-EE22-C1A6-4CD035ED3EC4}"/>
              </a:ext>
            </a:extLst>
          </p:cNvPr>
          <p:cNvSpPr>
            <a:spLocks noGrp="1"/>
          </p:cNvSpPr>
          <p:nvPr>
            <p:ph type="body" sz="half" idx="28"/>
          </p:nvPr>
        </p:nvSpPr>
        <p:spPr/>
        <p:txBody>
          <a:bodyPr/>
          <a:lstStyle/>
          <a:p>
            <a:endParaRPr lang="nl-NL"/>
          </a:p>
        </p:txBody>
      </p:sp>
      <p:sp>
        <p:nvSpPr>
          <p:cNvPr id="21" name="Tijdelijke aanduiding voor tekst 20">
            <a:extLst>
              <a:ext uri="{FF2B5EF4-FFF2-40B4-BE49-F238E27FC236}">
                <a16:creationId xmlns:a16="http://schemas.microsoft.com/office/drawing/2014/main" id="{58FD5101-9706-3E88-9FF8-9E473BDE4052}"/>
              </a:ext>
            </a:extLst>
          </p:cNvPr>
          <p:cNvSpPr>
            <a:spLocks noGrp="1"/>
          </p:cNvSpPr>
          <p:nvPr>
            <p:ph type="body" sz="quarter" idx="29"/>
          </p:nvPr>
        </p:nvSpPr>
        <p:spPr/>
        <p:txBody>
          <a:bodyPr/>
          <a:lstStyle/>
          <a:p>
            <a:endParaRPr lang="nl-NL"/>
          </a:p>
        </p:txBody>
      </p:sp>
      <p:cxnSp>
        <p:nvCxnSpPr>
          <p:cNvPr id="22" name="Rechte verbindingslijn 21">
            <a:extLst>
              <a:ext uri="{FF2B5EF4-FFF2-40B4-BE49-F238E27FC236}">
                <a16:creationId xmlns:a16="http://schemas.microsoft.com/office/drawing/2014/main" id="{6E948B79-0DFF-C9B5-6474-CD9C3C27C833}"/>
              </a:ext>
            </a:extLst>
          </p:cNvPr>
          <p:cNvCxnSpPr>
            <a:cxnSpLocks/>
            <a:stCxn id="12" idx="2"/>
          </p:cNvCxnSpPr>
          <p:nvPr/>
        </p:nvCxnSpPr>
        <p:spPr>
          <a:xfrm>
            <a:off x="1461963" y="2555999"/>
            <a:ext cx="0" cy="12688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867AA4BD-008D-720B-FF22-0642BF8039C6}"/>
              </a:ext>
            </a:extLst>
          </p:cNvPr>
          <p:cNvCxnSpPr>
            <a:cxnSpLocks/>
            <a:stCxn id="21" idx="2"/>
          </p:cNvCxnSpPr>
          <p:nvPr/>
        </p:nvCxnSpPr>
        <p:spPr>
          <a:xfrm>
            <a:off x="6256780" y="2863089"/>
            <a:ext cx="323" cy="9170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2A97C032-D5D7-459A-4111-BAA7971B551A}"/>
              </a:ext>
            </a:extLst>
          </p:cNvPr>
          <p:cNvCxnSpPr>
            <a:cxnSpLocks/>
            <a:stCxn id="17" idx="2"/>
          </p:cNvCxnSpPr>
          <p:nvPr/>
        </p:nvCxnSpPr>
        <p:spPr>
          <a:xfrm flipH="1">
            <a:off x="3085377" y="3534376"/>
            <a:ext cx="5055" cy="262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4FF4EEEA-37C6-E517-9FD0-C13AF2A73494}"/>
              </a:ext>
            </a:extLst>
          </p:cNvPr>
          <p:cNvCxnSpPr>
            <a:cxnSpLocks/>
            <a:stCxn id="19" idx="2"/>
          </p:cNvCxnSpPr>
          <p:nvPr/>
        </p:nvCxnSpPr>
        <p:spPr>
          <a:xfrm>
            <a:off x="7940298" y="2318637"/>
            <a:ext cx="0" cy="15653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AB71AE53-BA16-D346-6CE5-A3AAD2203A5F}"/>
              </a:ext>
            </a:extLst>
          </p:cNvPr>
          <p:cNvCxnSpPr>
            <a:cxnSpLocks/>
            <a:stCxn id="18" idx="2"/>
          </p:cNvCxnSpPr>
          <p:nvPr/>
        </p:nvCxnSpPr>
        <p:spPr>
          <a:xfrm>
            <a:off x="4549284" y="2159999"/>
            <a:ext cx="1776" cy="16299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62673580-DF92-88EA-30C2-2DE8AAD0D417}"/>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D80E9B4F-D36D-EEDF-26D1-F17D20783780}"/>
              </a:ext>
            </a:extLst>
          </p:cNvPr>
          <p:cNvSpPr>
            <a:spLocks noGrp="1"/>
          </p:cNvSpPr>
          <p:nvPr>
            <p:ph type="title"/>
          </p:nvPr>
        </p:nvSpPr>
        <p:spPr/>
        <p:txBody>
          <a:bodyPr/>
          <a:lstStyle/>
          <a:p>
            <a:r>
              <a:rPr lang="nl-NL"/>
              <a:t>De projectleider</a:t>
            </a:r>
          </a:p>
        </p:txBody>
      </p:sp>
      <p:sp>
        <p:nvSpPr>
          <p:cNvPr id="4" name="Tijdelijke aanduiding voor tekst 3">
            <a:extLst>
              <a:ext uri="{FF2B5EF4-FFF2-40B4-BE49-F238E27FC236}">
                <a16:creationId xmlns:a16="http://schemas.microsoft.com/office/drawing/2014/main" id="{228E64B9-6FC0-A896-08DF-B21F96C7B535}"/>
              </a:ext>
            </a:extLst>
          </p:cNvPr>
          <p:cNvSpPr>
            <a:spLocks noGrp="1"/>
          </p:cNvSpPr>
          <p:nvPr>
            <p:ph type="body" sz="quarter" idx="14"/>
          </p:nvPr>
        </p:nvSpPr>
        <p:spPr/>
        <p:txBody>
          <a:bodyPr/>
          <a:lstStyle/>
          <a:p>
            <a:pPr marL="179705" indent="-179705"/>
            <a:r>
              <a:rPr lang="nl-NL" dirty="0"/>
              <a:t>Wie is de projectleider?</a:t>
            </a:r>
          </a:p>
          <a:p>
            <a:pPr marL="359410" lvl="1" indent="-179705"/>
            <a:r>
              <a:rPr lang="nl-NL" dirty="0"/>
              <a:t>Hij of zij is bijvoorbeeld in dienst van gemeente of GGD/JGZ, kan ook op ZZP-basis</a:t>
            </a:r>
            <a:endParaRPr lang="nl-NL" dirty="0">
              <a:cs typeface="Arial"/>
            </a:endParaRPr>
          </a:p>
          <a:p>
            <a:pPr marL="359410" lvl="1" indent="-179705"/>
            <a:r>
              <a:rPr lang="nl-NL" dirty="0"/>
              <a:t>Kennis van, en ervaring met, het in gang zetten van verandertrajecten in de zorg en/of het</a:t>
            </a:r>
            <a:br>
              <a:rPr lang="nl-NL" dirty="0"/>
            </a:br>
            <a:r>
              <a:rPr lang="nl-NL" dirty="0"/>
              <a:t>sociale domein</a:t>
            </a:r>
            <a:endParaRPr lang="nl-NL">
              <a:cs typeface="Arial"/>
            </a:endParaRPr>
          </a:p>
          <a:p>
            <a:pPr marL="359410" lvl="1" indent="-179705"/>
            <a:r>
              <a:rPr lang="nl-NL" dirty="0"/>
              <a:t>Kennis van, en ervaring met, gemeentelijke </a:t>
            </a:r>
            <a:br>
              <a:rPr lang="nl-NL" dirty="0"/>
            </a:br>
            <a:r>
              <a:rPr lang="nl-NL" dirty="0"/>
              <a:t>beleidsprocessen, inkoop van gemeentelijke voorzieningen en politiek-bestuurlijke verhoudingen</a:t>
            </a:r>
            <a:endParaRPr lang="nl-NL">
              <a:cs typeface="Arial"/>
            </a:endParaRPr>
          </a:p>
        </p:txBody>
      </p:sp>
    </p:spTree>
    <p:extLst>
      <p:ext uri="{BB962C8B-B14F-4D97-AF65-F5344CB8AC3E}">
        <p14:creationId xmlns:p14="http://schemas.microsoft.com/office/powerpoint/2010/main" val="234918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7DF8F030-1954-F9A8-31C2-7359957F51BD}"/>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9A00BE6D-DCE8-7DC7-EF73-8B997C808C16}"/>
              </a:ext>
            </a:extLst>
          </p:cNvPr>
          <p:cNvSpPr>
            <a:spLocks noGrp="1"/>
          </p:cNvSpPr>
          <p:nvPr>
            <p:ph type="title"/>
          </p:nvPr>
        </p:nvSpPr>
        <p:spPr/>
        <p:txBody>
          <a:bodyPr/>
          <a:lstStyle/>
          <a:p>
            <a:r>
              <a:rPr lang="nl-NL"/>
              <a:t>De projectleider</a:t>
            </a:r>
          </a:p>
        </p:txBody>
      </p:sp>
      <p:sp>
        <p:nvSpPr>
          <p:cNvPr id="4" name="Tijdelijke aanduiding voor tekst 3">
            <a:extLst>
              <a:ext uri="{FF2B5EF4-FFF2-40B4-BE49-F238E27FC236}">
                <a16:creationId xmlns:a16="http://schemas.microsoft.com/office/drawing/2014/main" id="{3AE3BAEE-37E6-F32F-4B74-8540FA012154}"/>
              </a:ext>
            </a:extLst>
          </p:cNvPr>
          <p:cNvSpPr>
            <a:spLocks noGrp="1"/>
          </p:cNvSpPr>
          <p:nvPr>
            <p:ph type="body" sz="quarter" idx="14"/>
          </p:nvPr>
        </p:nvSpPr>
        <p:spPr/>
        <p:txBody>
          <a:bodyPr/>
          <a:lstStyle/>
          <a:p>
            <a:r>
              <a:rPr lang="nl-NL"/>
              <a:t>Hoe werkt de projectleider?</a:t>
            </a:r>
          </a:p>
          <a:p>
            <a:pPr lvl="1"/>
            <a:r>
              <a:rPr lang="nl-NL"/>
              <a:t>Gemiddeld 8-16 uur per week, afhankelijk van grootte van gemeente en wel/niet regionale samenwerking</a:t>
            </a:r>
          </a:p>
          <a:p>
            <a:pPr lvl="1"/>
            <a:r>
              <a:rPr lang="nl-NL"/>
              <a:t>Verantwoordelijk voor de netwerkvorming lokaal</a:t>
            </a:r>
          </a:p>
          <a:p>
            <a:pPr lvl="1"/>
            <a:r>
              <a:rPr lang="nl-NL"/>
              <a:t>Verantwoordelijk voor schrijven en realiseren plan van aanpak (afspraken over financiering, communicatie en M&amp;E vallen hier ook onder)</a:t>
            </a:r>
          </a:p>
          <a:p>
            <a:pPr lvl="1"/>
            <a:r>
              <a:rPr lang="nl-NL"/>
              <a:t>Afstemming met opdrachtgever: de gemeente </a:t>
            </a:r>
            <a:br>
              <a:rPr lang="nl-NL"/>
            </a:br>
            <a:r>
              <a:rPr lang="nl-NL"/>
              <a:t>(o.a. beleidsmedewerker)</a:t>
            </a:r>
          </a:p>
          <a:p>
            <a:pPr lvl="1"/>
            <a:r>
              <a:rPr lang="nl-NL"/>
              <a:t>Afstemming met de centrale zorgverleners en organisatie waar zij in dienst zijn</a:t>
            </a:r>
          </a:p>
        </p:txBody>
      </p:sp>
    </p:spTree>
    <p:extLst>
      <p:ext uri="{BB962C8B-B14F-4D97-AF65-F5344CB8AC3E}">
        <p14:creationId xmlns:p14="http://schemas.microsoft.com/office/powerpoint/2010/main" val="122509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41EEE7D5-F078-D0D0-1AA2-6CF6CAFC4573}"/>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00049E61-671A-A077-DDFE-E0CD8AD40440}"/>
              </a:ext>
            </a:extLst>
          </p:cNvPr>
          <p:cNvSpPr>
            <a:spLocks noGrp="1"/>
          </p:cNvSpPr>
          <p:nvPr>
            <p:ph type="title"/>
          </p:nvPr>
        </p:nvSpPr>
        <p:spPr/>
        <p:txBody>
          <a:bodyPr/>
          <a:lstStyle/>
          <a:p>
            <a:r>
              <a:rPr lang="nl-NL"/>
              <a:t>De centrale zorgverlener</a:t>
            </a:r>
          </a:p>
        </p:txBody>
      </p:sp>
      <p:sp>
        <p:nvSpPr>
          <p:cNvPr id="4" name="Tijdelijke aanduiding voor tekst 3">
            <a:extLst>
              <a:ext uri="{FF2B5EF4-FFF2-40B4-BE49-F238E27FC236}">
                <a16:creationId xmlns:a16="http://schemas.microsoft.com/office/drawing/2014/main" id="{8BEF9B0D-DFC7-CB14-6F8B-9A47707527FE}"/>
              </a:ext>
            </a:extLst>
          </p:cNvPr>
          <p:cNvSpPr>
            <a:spLocks noGrp="1"/>
          </p:cNvSpPr>
          <p:nvPr>
            <p:ph type="body" sz="quarter" idx="14"/>
          </p:nvPr>
        </p:nvSpPr>
        <p:spPr/>
        <p:txBody>
          <a:bodyPr/>
          <a:lstStyle/>
          <a:p>
            <a:r>
              <a:rPr lang="nl-NL"/>
              <a:t>Wie is de centrale zorgverlener?</a:t>
            </a:r>
          </a:p>
          <a:p>
            <a:pPr lvl="1"/>
            <a:r>
              <a:rPr lang="nl-NL"/>
              <a:t>Een netwerkprofessional, coördineert en </a:t>
            </a:r>
            <a:br>
              <a:rPr lang="nl-NL"/>
            </a:br>
            <a:r>
              <a:rPr lang="nl-NL"/>
              <a:t>toont leiderschap</a:t>
            </a:r>
          </a:p>
          <a:p>
            <a:pPr lvl="1"/>
            <a:r>
              <a:rPr lang="nl-NL"/>
              <a:t>Coacht, bouwt vertrouwensband op met </a:t>
            </a:r>
            <a:br>
              <a:rPr lang="nl-NL"/>
            </a:br>
            <a:r>
              <a:rPr lang="nl-NL"/>
              <a:t>kind en gezin en zet in op het versterken </a:t>
            </a:r>
            <a:br>
              <a:rPr lang="nl-NL"/>
            </a:br>
            <a:r>
              <a:rPr lang="nl-NL"/>
              <a:t>van zelfmanagement</a:t>
            </a:r>
          </a:p>
          <a:p>
            <a:pPr lvl="1"/>
            <a:r>
              <a:rPr lang="nl-NL"/>
              <a:t>Een rol (geen functie)</a:t>
            </a:r>
          </a:p>
          <a:p>
            <a:pPr lvl="1"/>
            <a:r>
              <a:rPr lang="nl-NL"/>
              <a:t>Een zorgprofessional uit het medisch domein of</a:t>
            </a:r>
            <a:br>
              <a:rPr lang="nl-NL"/>
            </a:br>
            <a:r>
              <a:rPr lang="nl-NL"/>
              <a:t>(zorg)professional uit het sociaal jeugd domein (met SKJ of BIG registratie), vaak uitgevoerd </a:t>
            </a:r>
            <a:br>
              <a:rPr lang="nl-NL"/>
            </a:br>
            <a:r>
              <a:rPr lang="nl-NL"/>
              <a:t>door jeugdverpleegkundige</a:t>
            </a:r>
          </a:p>
          <a:p>
            <a:endParaRPr lang="nl-NL"/>
          </a:p>
        </p:txBody>
      </p:sp>
    </p:spTree>
    <p:extLst>
      <p:ext uri="{BB962C8B-B14F-4D97-AF65-F5344CB8AC3E}">
        <p14:creationId xmlns:p14="http://schemas.microsoft.com/office/powerpoint/2010/main" val="354141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DB52FCC-1863-8C2A-7B36-EF350C0A71B6}"/>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7856AC25-8235-9295-3CC2-E27BB773B2AE}"/>
              </a:ext>
            </a:extLst>
          </p:cNvPr>
          <p:cNvSpPr>
            <a:spLocks noGrp="1"/>
          </p:cNvSpPr>
          <p:nvPr>
            <p:ph type="title"/>
          </p:nvPr>
        </p:nvSpPr>
        <p:spPr/>
        <p:txBody>
          <a:bodyPr/>
          <a:lstStyle/>
          <a:p>
            <a:r>
              <a:rPr lang="nl-NL"/>
              <a:t>De centrale zorgverlener</a:t>
            </a:r>
          </a:p>
        </p:txBody>
      </p:sp>
      <p:sp>
        <p:nvSpPr>
          <p:cNvPr id="4" name="Tijdelijke aanduiding voor tekst 3">
            <a:extLst>
              <a:ext uri="{FF2B5EF4-FFF2-40B4-BE49-F238E27FC236}">
                <a16:creationId xmlns:a16="http://schemas.microsoft.com/office/drawing/2014/main" id="{ED2AE7C1-6E86-762C-19BC-D4B52D81791F}"/>
              </a:ext>
            </a:extLst>
          </p:cNvPr>
          <p:cNvSpPr>
            <a:spLocks noGrp="1"/>
          </p:cNvSpPr>
          <p:nvPr>
            <p:ph type="body" sz="quarter" idx="14"/>
          </p:nvPr>
        </p:nvSpPr>
        <p:spPr/>
        <p:txBody>
          <a:bodyPr/>
          <a:lstStyle/>
          <a:p>
            <a:r>
              <a:rPr lang="nl-NL"/>
              <a:t>Hoe werkt de centrale zorgverlener?</a:t>
            </a:r>
          </a:p>
          <a:p>
            <a:pPr lvl="1"/>
            <a:r>
              <a:rPr lang="nl-NL"/>
              <a:t>Gemiddeld 8 uur per week</a:t>
            </a:r>
          </a:p>
          <a:p>
            <a:pPr lvl="1"/>
            <a:r>
              <a:rPr lang="nl-NL"/>
              <a:t>Motiveren van het kind en gezin door middel </a:t>
            </a:r>
            <a:br>
              <a:rPr lang="nl-NL"/>
            </a:br>
            <a:r>
              <a:rPr lang="nl-NL"/>
              <a:t>van coaching </a:t>
            </a:r>
          </a:p>
          <a:p>
            <a:pPr lvl="1"/>
            <a:r>
              <a:rPr lang="nl-NL"/>
              <a:t>Kijkt met brede blik naar oorzaken en situatie van kind en gezin</a:t>
            </a:r>
          </a:p>
          <a:p>
            <a:pPr lvl="1"/>
            <a:r>
              <a:rPr lang="nl-NL"/>
              <a:t>Pakt de coördinatie van de integrale en</a:t>
            </a:r>
            <a:br>
              <a:rPr lang="nl-NL"/>
            </a:br>
            <a:r>
              <a:rPr lang="nl-NL"/>
              <a:t>multidisciplinaire ondersteuning en zorg op door </a:t>
            </a:r>
            <a:br>
              <a:rPr lang="nl-NL"/>
            </a:br>
            <a:r>
              <a:rPr lang="nl-NL"/>
              <a:t>te verwijzen naar andere professionals uit zorg- </a:t>
            </a:r>
            <a:br>
              <a:rPr lang="nl-NL"/>
            </a:br>
            <a:r>
              <a:rPr lang="nl-NL"/>
              <a:t>en sociaal domein</a:t>
            </a:r>
          </a:p>
          <a:p>
            <a:pPr lvl="1"/>
            <a:r>
              <a:rPr lang="nl-NL"/>
              <a:t>Monitoren van de voortgang </a:t>
            </a:r>
          </a:p>
          <a:p>
            <a:pPr lvl="1"/>
            <a:r>
              <a:rPr lang="nl-NL"/>
              <a:t>Aanspreekpunt voor interne collega’s en </a:t>
            </a:r>
            <a:br>
              <a:rPr lang="nl-NL"/>
            </a:br>
            <a:r>
              <a:rPr lang="nl-NL"/>
              <a:t>netwerkpartners bij inhoudelijke vragen </a:t>
            </a:r>
            <a:br>
              <a:rPr lang="nl-NL"/>
            </a:br>
            <a:r>
              <a:rPr lang="nl-NL"/>
              <a:t>over casuïstiek waar overgewicht/obesitas speelt</a:t>
            </a:r>
          </a:p>
        </p:txBody>
      </p:sp>
    </p:spTree>
    <p:extLst>
      <p:ext uri="{BB962C8B-B14F-4D97-AF65-F5344CB8AC3E}">
        <p14:creationId xmlns:p14="http://schemas.microsoft.com/office/powerpoint/2010/main" val="151050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22156-0AFA-FE15-DD4F-16E3CFF6333A}"/>
              </a:ext>
            </a:extLst>
          </p:cNvPr>
          <p:cNvSpPr>
            <a:spLocks noGrp="1"/>
          </p:cNvSpPr>
          <p:nvPr>
            <p:ph type="title"/>
          </p:nvPr>
        </p:nvSpPr>
        <p:spPr/>
        <p:txBody>
          <a:bodyPr/>
          <a:lstStyle/>
          <a:p>
            <a:r>
              <a:rPr lang="nl-NL"/>
              <a:t>X... persoon binnen aanpak</a:t>
            </a:r>
          </a:p>
        </p:txBody>
      </p:sp>
      <p:sp>
        <p:nvSpPr>
          <p:cNvPr id="3" name="Tijdelijke aanduiding voor tekst 2">
            <a:extLst>
              <a:ext uri="{FF2B5EF4-FFF2-40B4-BE49-F238E27FC236}">
                <a16:creationId xmlns:a16="http://schemas.microsoft.com/office/drawing/2014/main" id="{5601B59D-247F-C78B-BE7E-4822BB1CEC8D}"/>
              </a:ext>
            </a:extLst>
          </p:cNvPr>
          <p:cNvSpPr>
            <a:spLocks noGrp="1"/>
          </p:cNvSpPr>
          <p:nvPr>
            <p:ph type="body" sz="quarter" idx="14"/>
          </p:nvPr>
        </p:nvSpPr>
        <p:spPr/>
        <p:txBody>
          <a:bodyPr/>
          <a:lstStyle/>
          <a:p>
            <a:r>
              <a:rPr lang="nl-NL"/>
              <a:t>Wie is x...?</a:t>
            </a:r>
          </a:p>
          <a:p>
            <a:pPr lvl="1"/>
            <a:r>
              <a:rPr lang="nl-NL"/>
              <a:t>...</a:t>
            </a:r>
          </a:p>
          <a:p>
            <a:pPr lvl="1"/>
            <a:r>
              <a:rPr lang="nl-NL"/>
              <a:t>...</a:t>
            </a:r>
          </a:p>
          <a:p>
            <a:pPr lvl="1"/>
            <a:r>
              <a:rPr lang="nl-NL"/>
              <a:t>...</a:t>
            </a:r>
          </a:p>
        </p:txBody>
      </p:sp>
      <p:sp>
        <p:nvSpPr>
          <p:cNvPr id="4" name="Tijdelijke aanduiding voor tekst 3">
            <a:extLst>
              <a:ext uri="{FF2B5EF4-FFF2-40B4-BE49-F238E27FC236}">
                <a16:creationId xmlns:a16="http://schemas.microsoft.com/office/drawing/2014/main" id="{DF35639E-706B-1344-CC07-2885B64DF664}"/>
              </a:ext>
            </a:extLst>
          </p:cNvPr>
          <p:cNvSpPr>
            <a:spLocks noGrp="1"/>
          </p:cNvSpPr>
          <p:nvPr>
            <p:ph type="body" sz="quarter" idx="15"/>
          </p:nvPr>
        </p:nvSpPr>
        <p:spPr/>
        <p:txBody>
          <a:bodyPr/>
          <a:lstStyle/>
          <a:p>
            <a:r>
              <a:rPr lang="nl-NL"/>
              <a:t>Wie is x...?</a:t>
            </a:r>
          </a:p>
          <a:p>
            <a:pPr lvl="1"/>
            <a:r>
              <a:rPr lang="nl-NL"/>
              <a:t>...</a:t>
            </a:r>
          </a:p>
          <a:p>
            <a:pPr lvl="1"/>
            <a:r>
              <a:rPr lang="nl-NL"/>
              <a:t>...</a:t>
            </a:r>
          </a:p>
          <a:p>
            <a:pPr lvl="1"/>
            <a:r>
              <a:rPr lang="nl-NL"/>
              <a:t>...</a:t>
            </a:r>
          </a:p>
        </p:txBody>
      </p:sp>
    </p:spTree>
    <p:extLst>
      <p:ext uri="{BB962C8B-B14F-4D97-AF65-F5344CB8AC3E}">
        <p14:creationId xmlns:p14="http://schemas.microsoft.com/office/powerpoint/2010/main" val="3807527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59EA8B-3541-6C70-A222-2F3AD35A3B87}"/>
              </a:ext>
            </a:extLst>
          </p:cNvPr>
          <p:cNvPicPr>
            <a:picLocks noGrp="1" noChangeAspect="1"/>
          </p:cNvPicPr>
          <p:nvPr>
            <p:ph type="pic" idx="13"/>
          </p:nvPr>
        </p:nvPicPr>
        <p:blipFill rotWithShape="1">
          <a:blip r:embed="rId3"/>
          <a:srcRect l="-5041" t="-5132" r="-5231" b="-5157"/>
          <a:stretch/>
        </p:blipFill>
        <p:spPr>
          <a:xfrm>
            <a:off x="4788000" y="502200"/>
            <a:ext cx="4140000" cy="4140000"/>
          </a:xfrm>
        </p:spPr>
      </p:pic>
      <p:sp>
        <p:nvSpPr>
          <p:cNvPr id="3" name="Titel 2">
            <a:extLst>
              <a:ext uri="{FF2B5EF4-FFF2-40B4-BE49-F238E27FC236}">
                <a16:creationId xmlns:a16="http://schemas.microsoft.com/office/drawing/2014/main" id="{C2753CB3-53B3-6223-94CC-F22792170531}"/>
              </a:ext>
            </a:extLst>
          </p:cNvPr>
          <p:cNvSpPr>
            <a:spLocks noGrp="1"/>
          </p:cNvSpPr>
          <p:nvPr>
            <p:ph type="title"/>
          </p:nvPr>
        </p:nvSpPr>
        <p:spPr/>
        <p:txBody>
          <a:bodyPr/>
          <a:lstStyle/>
          <a:p>
            <a:r>
              <a:rPr lang="nl-NL"/>
              <a:t>De praktijk</a:t>
            </a:r>
          </a:p>
        </p:txBody>
      </p:sp>
      <p:sp>
        <p:nvSpPr>
          <p:cNvPr id="4" name="Tijdelijke aanduiding voor tekst 3">
            <a:extLst>
              <a:ext uri="{FF2B5EF4-FFF2-40B4-BE49-F238E27FC236}">
                <a16:creationId xmlns:a16="http://schemas.microsoft.com/office/drawing/2014/main" id="{47D15065-80DB-972B-7F09-2D5E2461A58B}"/>
              </a:ext>
            </a:extLst>
          </p:cNvPr>
          <p:cNvSpPr>
            <a:spLocks noGrp="1"/>
          </p:cNvSpPr>
          <p:nvPr>
            <p:ph type="body" sz="half" idx="2"/>
          </p:nvPr>
        </p:nvSpPr>
        <p:spPr/>
        <p:txBody>
          <a:bodyPr/>
          <a:lstStyle/>
          <a:p>
            <a:r>
              <a:rPr lang="nl-NL"/>
              <a:t>Doorlopende</a:t>
            </a:r>
            <a:br>
              <a:rPr lang="nl-NL"/>
            </a:br>
            <a:r>
              <a:rPr lang="nl-NL"/>
              <a:t>samenwerking</a:t>
            </a:r>
            <a:br>
              <a:rPr lang="nl-NL"/>
            </a:br>
            <a:r>
              <a:rPr lang="nl-NL"/>
              <a:t>tussen professionals, kind en gezin</a:t>
            </a:r>
          </a:p>
        </p:txBody>
      </p:sp>
    </p:spTree>
    <p:extLst>
      <p:ext uri="{BB962C8B-B14F-4D97-AF65-F5344CB8AC3E}">
        <p14:creationId xmlns:p14="http://schemas.microsoft.com/office/powerpoint/2010/main" val="27804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E2A63-01FB-6C22-18C6-164796B59A17}"/>
              </a:ext>
            </a:extLst>
          </p:cNvPr>
          <p:cNvSpPr>
            <a:spLocks noGrp="1"/>
          </p:cNvSpPr>
          <p:nvPr>
            <p:ph type="title"/>
          </p:nvPr>
        </p:nvSpPr>
        <p:spPr/>
        <p:txBody>
          <a:bodyPr/>
          <a:lstStyle/>
          <a:p>
            <a:r>
              <a:rPr lang="nl-NL"/>
              <a:t>Inhoudsopgave</a:t>
            </a:r>
          </a:p>
        </p:txBody>
      </p:sp>
      <p:sp>
        <p:nvSpPr>
          <p:cNvPr id="3" name="Tijdelijke aanduiding voor tekst 2">
            <a:extLst>
              <a:ext uri="{FF2B5EF4-FFF2-40B4-BE49-F238E27FC236}">
                <a16:creationId xmlns:a16="http://schemas.microsoft.com/office/drawing/2014/main" id="{38BCAF4D-4997-70C8-CAC2-D2E53DFB926C}"/>
              </a:ext>
            </a:extLst>
          </p:cNvPr>
          <p:cNvSpPr>
            <a:spLocks noGrp="1"/>
          </p:cNvSpPr>
          <p:nvPr>
            <p:ph type="body" sz="quarter" idx="14"/>
          </p:nvPr>
        </p:nvSpPr>
        <p:spPr/>
        <p:txBody>
          <a:bodyPr/>
          <a:lstStyle/>
          <a:p>
            <a:r>
              <a:rPr lang="nl-NL"/>
              <a:t>Aanleiding</a:t>
            </a:r>
          </a:p>
          <a:p>
            <a:r>
              <a:rPr lang="nl-NL"/>
              <a:t>JOGG en Kind naar Gezonder Gewicht</a:t>
            </a:r>
          </a:p>
          <a:p>
            <a:r>
              <a:rPr lang="nl-NL"/>
              <a:t>Kind naar Gezonder Gewicht</a:t>
            </a:r>
          </a:p>
          <a:p>
            <a:pPr lvl="1"/>
            <a:r>
              <a:rPr lang="nl-NL"/>
              <a:t>Kind naar Gezonder Gewicht in het kort</a:t>
            </a:r>
          </a:p>
          <a:p>
            <a:pPr lvl="1"/>
            <a:r>
              <a:rPr lang="nl-NL"/>
              <a:t>De aanpak uitgelegd</a:t>
            </a:r>
          </a:p>
          <a:p>
            <a:pPr lvl="1"/>
            <a:r>
              <a:rPr lang="nl-NL"/>
              <a:t>Tijdlijn</a:t>
            </a:r>
          </a:p>
          <a:p>
            <a:pPr lvl="1"/>
            <a:r>
              <a:rPr lang="nl-NL"/>
              <a:t>De projectleider</a:t>
            </a:r>
          </a:p>
          <a:p>
            <a:pPr lvl="1"/>
            <a:r>
              <a:rPr lang="nl-NL"/>
              <a:t>De centrale zorgverlener</a:t>
            </a:r>
          </a:p>
          <a:p>
            <a:pPr lvl="1"/>
            <a:r>
              <a:rPr lang="nl-NL"/>
              <a:t>De praktijk</a:t>
            </a:r>
          </a:p>
          <a:p>
            <a:pPr lvl="1"/>
            <a:r>
              <a:rPr lang="nl-NL"/>
              <a:t>Netwerk samenwerking</a:t>
            </a:r>
          </a:p>
          <a:p>
            <a:pPr lvl="1"/>
            <a:r>
              <a:rPr lang="nl-NL"/>
              <a:t>GLI</a:t>
            </a:r>
          </a:p>
          <a:p>
            <a:pPr lvl="1"/>
            <a:r>
              <a:rPr lang="nl-NL"/>
              <a:t>Regionale samenwerking</a:t>
            </a:r>
          </a:p>
          <a:p>
            <a:r>
              <a:rPr lang="nl-NL"/>
              <a:t>Kosten en financiering</a:t>
            </a:r>
          </a:p>
          <a:p>
            <a:r>
              <a:rPr lang="nl-NL"/>
              <a:t>Casus</a:t>
            </a:r>
          </a:p>
        </p:txBody>
      </p:sp>
    </p:spTree>
    <p:extLst>
      <p:ext uri="{BB962C8B-B14F-4D97-AF65-F5344CB8AC3E}">
        <p14:creationId xmlns:p14="http://schemas.microsoft.com/office/powerpoint/2010/main" val="258827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443338D-2F5F-DDD5-8ADD-851B83F382A2}"/>
              </a:ext>
            </a:extLst>
          </p:cNvPr>
          <p:cNvPicPr>
            <a:picLocks noChangeAspect="1"/>
          </p:cNvPicPr>
          <p:nvPr/>
        </p:nvPicPr>
        <p:blipFill>
          <a:blip r:embed="rId3"/>
          <a:srcRect/>
          <a:stretch/>
        </p:blipFill>
        <p:spPr>
          <a:xfrm>
            <a:off x="901700" y="746929"/>
            <a:ext cx="7340600" cy="3975100"/>
          </a:xfrm>
          <a:prstGeom prst="rect">
            <a:avLst/>
          </a:prstGeom>
        </p:spPr>
      </p:pic>
      <p:sp>
        <p:nvSpPr>
          <p:cNvPr id="2" name="Titel 1">
            <a:extLst>
              <a:ext uri="{FF2B5EF4-FFF2-40B4-BE49-F238E27FC236}">
                <a16:creationId xmlns:a16="http://schemas.microsoft.com/office/drawing/2014/main" id="{0C62F254-80A6-89AC-DD54-A635146D51A3}"/>
              </a:ext>
            </a:extLst>
          </p:cNvPr>
          <p:cNvSpPr>
            <a:spLocks noGrp="1"/>
          </p:cNvSpPr>
          <p:nvPr>
            <p:ph type="title"/>
          </p:nvPr>
        </p:nvSpPr>
        <p:spPr/>
        <p:txBody>
          <a:bodyPr/>
          <a:lstStyle/>
          <a:p>
            <a:r>
              <a:rPr lang="nl-NL"/>
              <a:t>Netwerk samenwerking</a:t>
            </a:r>
          </a:p>
        </p:txBody>
      </p:sp>
    </p:spTree>
    <p:extLst>
      <p:ext uri="{BB962C8B-B14F-4D97-AF65-F5344CB8AC3E}">
        <p14:creationId xmlns:p14="http://schemas.microsoft.com/office/powerpoint/2010/main" val="4110370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14D26687-55F8-EC4E-A557-EDF139FA70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CA64C83B-940F-88CF-E3F9-5387E9976507}"/>
              </a:ext>
            </a:extLst>
          </p:cNvPr>
          <p:cNvSpPr>
            <a:spLocks noGrp="1"/>
          </p:cNvSpPr>
          <p:nvPr>
            <p:ph type="title"/>
          </p:nvPr>
        </p:nvSpPr>
        <p:spPr/>
        <p:txBody>
          <a:bodyPr/>
          <a:lstStyle/>
          <a:p>
            <a:r>
              <a:rPr lang="nl-NL"/>
              <a:t>Netwerk samenwerking</a:t>
            </a:r>
          </a:p>
        </p:txBody>
      </p:sp>
      <p:sp>
        <p:nvSpPr>
          <p:cNvPr id="4" name="Tijdelijke aanduiding voor tekst 3">
            <a:extLst>
              <a:ext uri="{FF2B5EF4-FFF2-40B4-BE49-F238E27FC236}">
                <a16:creationId xmlns:a16="http://schemas.microsoft.com/office/drawing/2014/main" id="{8DCB4163-C3D1-A230-DCEB-25189170A4A3}"/>
              </a:ext>
            </a:extLst>
          </p:cNvPr>
          <p:cNvSpPr>
            <a:spLocks noGrp="1"/>
          </p:cNvSpPr>
          <p:nvPr>
            <p:ph type="body" sz="quarter" idx="14"/>
          </p:nvPr>
        </p:nvSpPr>
        <p:spPr/>
        <p:txBody>
          <a:bodyPr/>
          <a:lstStyle/>
          <a:p>
            <a:r>
              <a:rPr lang="nl-NL"/>
              <a:t>Partners uit zorg domein</a:t>
            </a:r>
          </a:p>
          <a:p>
            <a:pPr lvl="1"/>
            <a:r>
              <a:rPr lang="nl-NL"/>
              <a:t>Jeugdverpleegkundige, jeugdarts;</a:t>
            </a:r>
          </a:p>
          <a:p>
            <a:pPr lvl="1"/>
            <a:r>
              <a:rPr lang="nl-NL"/>
              <a:t>Huisarts, praktijkondersteuner huisarts (POH-er);</a:t>
            </a:r>
          </a:p>
          <a:p>
            <a:pPr lvl="1"/>
            <a:r>
              <a:rPr lang="nl-NL"/>
              <a:t>Kinderarts of verpleegkundige kindergeneeskunde.</a:t>
            </a:r>
          </a:p>
        </p:txBody>
      </p:sp>
    </p:spTree>
    <p:extLst>
      <p:ext uri="{BB962C8B-B14F-4D97-AF65-F5344CB8AC3E}">
        <p14:creationId xmlns:p14="http://schemas.microsoft.com/office/powerpoint/2010/main" val="3643544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F26F386-03FB-942E-0871-572AC313EE14}"/>
              </a:ext>
            </a:extLst>
          </p:cNvPr>
          <p:cNvSpPr>
            <a:spLocks noGrp="1"/>
          </p:cNvSpPr>
          <p:nvPr>
            <p:ph type="title"/>
          </p:nvPr>
        </p:nvSpPr>
        <p:spPr/>
        <p:txBody>
          <a:bodyPr/>
          <a:lstStyle/>
          <a:p>
            <a:r>
              <a:rPr lang="nl-NL"/>
              <a:t>Netwerk samenwerking</a:t>
            </a:r>
          </a:p>
        </p:txBody>
      </p:sp>
      <p:sp>
        <p:nvSpPr>
          <p:cNvPr id="4" name="Tijdelijke aanduiding voor tekst 3">
            <a:extLst>
              <a:ext uri="{FF2B5EF4-FFF2-40B4-BE49-F238E27FC236}">
                <a16:creationId xmlns:a16="http://schemas.microsoft.com/office/drawing/2014/main" id="{5EECAEB4-9626-7DF4-827E-B8F6AB1AEC8A}"/>
              </a:ext>
            </a:extLst>
          </p:cNvPr>
          <p:cNvSpPr>
            <a:spLocks noGrp="1"/>
          </p:cNvSpPr>
          <p:nvPr>
            <p:ph type="body" sz="quarter" idx="14"/>
          </p:nvPr>
        </p:nvSpPr>
        <p:spPr/>
        <p:txBody>
          <a:bodyPr/>
          <a:lstStyle/>
          <a:p>
            <a:pPr marL="179705" indent="-179705"/>
            <a:r>
              <a:rPr lang="nl-NL"/>
              <a:t>Gespecialiseerde partners:</a:t>
            </a:r>
          </a:p>
          <a:p>
            <a:pPr marL="359410" lvl="1" indent="-179705"/>
            <a:r>
              <a:rPr lang="nl-NL"/>
              <a:t>Specialisten psychosociale zorg zoals een gespecialiseerde jeugdhulpverlener, </a:t>
            </a:r>
            <a:br>
              <a:rPr lang="nl-NL"/>
            </a:br>
            <a:r>
              <a:rPr lang="nl-NL"/>
              <a:t>psycholoog, psychiater en orthopedagoog;</a:t>
            </a:r>
            <a:endParaRPr lang="nl-NL">
              <a:cs typeface="Arial"/>
            </a:endParaRPr>
          </a:p>
          <a:p>
            <a:pPr marL="359410" lvl="1" indent="-179705"/>
            <a:r>
              <a:rPr lang="nl-NL"/>
              <a:t>Specialisten medische zorg, zoals een endocrinoloog of een klinisch geneticus;</a:t>
            </a:r>
            <a:endParaRPr lang="nl-NL">
              <a:cs typeface="Arial"/>
            </a:endParaRPr>
          </a:p>
          <a:p>
            <a:pPr marL="359410" lvl="1" indent="-179705"/>
            <a:r>
              <a:rPr lang="nl-NL"/>
              <a:t>Paramedici, zoals een (</a:t>
            </a:r>
            <a:r>
              <a:rPr lang="nl-NL" err="1"/>
              <a:t>kinder</a:t>
            </a:r>
            <a:r>
              <a:rPr lang="nl-NL"/>
              <a:t>)fysiotherapeut of een diëtist;</a:t>
            </a:r>
          </a:p>
          <a:p>
            <a:pPr marL="359410" lvl="1" indent="-179705"/>
            <a:r>
              <a:rPr lang="nl-NL"/>
              <a:t>Professionals uit andere beroepsgroepen,</a:t>
            </a:r>
            <a:br>
              <a:rPr lang="nl-NL"/>
            </a:br>
            <a:r>
              <a:rPr lang="nl-NL"/>
              <a:t>zoals de tandarts en professionals rond geboortezorg.</a:t>
            </a:r>
            <a:endParaRPr lang="nl-NL">
              <a:cs typeface="Arial"/>
            </a:endParaRPr>
          </a:p>
        </p:txBody>
      </p:sp>
      <p:pic>
        <p:nvPicPr>
          <p:cNvPr id="8" name="Tijdelijke aanduiding voor afbeelding 7">
            <a:extLst>
              <a:ext uri="{FF2B5EF4-FFF2-40B4-BE49-F238E27FC236}">
                <a16:creationId xmlns:a16="http://schemas.microsoft.com/office/drawing/2014/main" id="{B0571D2D-EE77-DBE3-6652-59BD99944BFA}"/>
              </a:ext>
            </a:extLst>
          </p:cNvPr>
          <p:cNvPicPr>
            <a:picLocks noGrp="1" noChangeAspect="1"/>
          </p:cNvPicPr>
          <p:nvPr>
            <p:ph type="pic" idx="13"/>
          </p:nvPr>
        </p:nvPicPr>
        <p:blipFill>
          <a:blip r:embed="rId3"/>
          <a:srcRect t="24" b="24"/>
          <a:stretch>
            <a:fillRect/>
          </a:stretch>
        </p:blipFill>
        <p:spPr/>
      </p:pic>
    </p:spTree>
    <p:extLst>
      <p:ext uri="{BB962C8B-B14F-4D97-AF65-F5344CB8AC3E}">
        <p14:creationId xmlns:p14="http://schemas.microsoft.com/office/powerpoint/2010/main" val="57226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DE2F7F0-A8D7-2CCB-B511-FE57A8869580}"/>
              </a:ext>
            </a:extLst>
          </p:cNvPr>
          <p:cNvPicPr>
            <a:picLocks noGrp="1" noChangeAspect="1"/>
          </p:cNvPicPr>
          <p:nvPr>
            <p:ph type="pic" idx="13"/>
          </p:nvPr>
        </p:nvPicPr>
        <p:blipFill>
          <a:blip r:embed="rId3"/>
          <a:srcRect t="24" b="24"/>
          <a:stretch>
            <a:fillRect/>
          </a:stretch>
        </p:blipFill>
        <p:spPr/>
      </p:pic>
      <p:sp>
        <p:nvSpPr>
          <p:cNvPr id="3" name="Titel 2">
            <a:extLst>
              <a:ext uri="{FF2B5EF4-FFF2-40B4-BE49-F238E27FC236}">
                <a16:creationId xmlns:a16="http://schemas.microsoft.com/office/drawing/2014/main" id="{ECA7E8AC-162F-FD52-96E3-E2BC8262FAFB}"/>
              </a:ext>
            </a:extLst>
          </p:cNvPr>
          <p:cNvSpPr>
            <a:spLocks noGrp="1"/>
          </p:cNvSpPr>
          <p:nvPr>
            <p:ph type="title"/>
          </p:nvPr>
        </p:nvSpPr>
        <p:spPr/>
        <p:txBody>
          <a:bodyPr/>
          <a:lstStyle/>
          <a:p>
            <a:r>
              <a:rPr lang="nl-NL"/>
              <a:t>Netwerk samenwerking</a:t>
            </a:r>
          </a:p>
        </p:txBody>
      </p:sp>
      <p:sp>
        <p:nvSpPr>
          <p:cNvPr id="4" name="Tijdelijke aanduiding voor tekst 3">
            <a:extLst>
              <a:ext uri="{FF2B5EF4-FFF2-40B4-BE49-F238E27FC236}">
                <a16:creationId xmlns:a16="http://schemas.microsoft.com/office/drawing/2014/main" id="{839F4CAC-CD4B-0CC6-F449-F277C8996D6A}"/>
              </a:ext>
            </a:extLst>
          </p:cNvPr>
          <p:cNvSpPr>
            <a:spLocks noGrp="1"/>
          </p:cNvSpPr>
          <p:nvPr>
            <p:ph type="body" sz="quarter" idx="14"/>
          </p:nvPr>
        </p:nvSpPr>
        <p:spPr/>
        <p:txBody>
          <a:bodyPr/>
          <a:lstStyle/>
          <a:p>
            <a:pPr marL="179705" indent="-179705"/>
            <a:r>
              <a:rPr lang="nl-NL"/>
              <a:t>Partners uit sociaal domein </a:t>
            </a:r>
            <a:br>
              <a:rPr lang="nl-NL"/>
            </a:br>
            <a:r>
              <a:rPr lang="nl-NL"/>
              <a:t>(uit de wijk):</a:t>
            </a:r>
          </a:p>
          <a:p>
            <a:pPr marL="359410" lvl="1" indent="-179705"/>
            <a:r>
              <a:rPr lang="nl-NL"/>
              <a:t>Wijkprofessionals zoals een jeugdhulpverlener, welzijnsmedewerker,</a:t>
            </a:r>
            <a:endParaRPr lang="nl-NL">
              <a:cs typeface="Arial"/>
            </a:endParaRPr>
          </a:p>
          <a:p>
            <a:pPr marL="359410" lvl="1" indent="-179705"/>
            <a:r>
              <a:rPr lang="nl-NL"/>
              <a:t>Opvoedadviseur, maatschappelijk werker of een combinatiefunctionaris/buurtsportcoach;</a:t>
            </a:r>
            <a:endParaRPr lang="nl-NL">
              <a:cs typeface="Arial"/>
            </a:endParaRPr>
          </a:p>
          <a:p>
            <a:pPr marL="359410" lvl="1" indent="-179705"/>
            <a:r>
              <a:rPr lang="nl-NL"/>
              <a:t>Professionals uit het (voorschoolse) onderwijs zoals een (vak)leerkracht, interne begeleider, mentor, pedagogisch medewerkers;</a:t>
            </a:r>
            <a:endParaRPr lang="nl-NL">
              <a:cs typeface="Arial"/>
            </a:endParaRPr>
          </a:p>
          <a:p>
            <a:pPr marL="359410" lvl="1" indent="-179705"/>
            <a:r>
              <a:rPr lang="nl-NL"/>
              <a:t>Vrijwilligers (inzet via vrijwilligersorganisaties); </a:t>
            </a:r>
            <a:endParaRPr lang="nl-NL">
              <a:cs typeface="Arial" panose="020B0604020202020204"/>
            </a:endParaRPr>
          </a:p>
        </p:txBody>
      </p:sp>
    </p:spTree>
    <p:extLst>
      <p:ext uri="{BB962C8B-B14F-4D97-AF65-F5344CB8AC3E}">
        <p14:creationId xmlns:p14="http://schemas.microsoft.com/office/powerpoint/2010/main" val="402498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40A1C0D-59B6-9CE8-8608-3F21B2116771}"/>
              </a:ext>
            </a:extLst>
          </p:cNvPr>
          <p:cNvPicPr>
            <a:picLocks noGrp="1" noChangeAspect="1"/>
          </p:cNvPicPr>
          <p:nvPr>
            <p:ph type="pic" idx="13"/>
          </p:nvPr>
        </p:nvPicPr>
        <p:blipFill>
          <a:blip r:embed="rId3"/>
          <a:srcRect t="24" b="24"/>
          <a:stretch>
            <a:fillRect/>
          </a:stretch>
        </p:blipFill>
        <p:spPr>
          <a:xfrm>
            <a:off x="873146" y="1144589"/>
            <a:ext cx="3312000" cy="3311999"/>
          </a:xfrm>
        </p:spPr>
      </p:pic>
      <p:sp>
        <p:nvSpPr>
          <p:cNvPr id="3" name="Titel 2">
            <a:extLst>
              <a:ext uri="{FF2B5EF4-FFF2-40B4-BE49-F238E27FC236}">
                <a16:creationId xmlns:a16="http://schemas.microsoft.com/office/drawing/2014/main" id="{2EF6B4CD-10A2-D386-6112-8B3FD2BC9EDF}"/>
              </a:ext>
            </a:extLst>
          </p:cNvPr>
          <p:cNvSpPr>
            <a:spLocks noGrp="1"/>
          </p:cNvSpPr>
          <p:nvPr>
            <p:ph type="title"/>
          </p:nvPr>
        </p:nvSpPr>
        <p:spPr/>
        <p:txBody>
          <a:bodyPr/>
          <a:lstStyle/>
          <a:p>
            <a:r>
              <a:rPr lang="nl-NL"/>
              <a:t>Netwerk samenwerking</a:t>
            </a:r>
          </a:p>
        </p:txBody>
      </p:sp>
      <p:sp>
        <p:nvSpPr>
          <p:cNvPr id="4" name="Tijdelijke aanduiding voor tekst 3">
            <a:extLst>
              <a:ext uri="{FF2B5EF4-FFF2-40B4-BE49-F238E27FC236}">
                <a16:creationId xmlns:a16="http://schemas.microsoft.com/office/drawing/2014/main" id="{EAA69E3D-4631-6A40-CEB9-C2C6DCA9D36C}"/>
              </a:ext>
            </a:extLst>
          </p:cNvPr>
          <p:cNvSpPr>
            <a:spLocks noGrp="1"/>
          </p:cNvSpPr>
          <p:nvPr>
            <p:ph type="body" sz="quarter" idx="14"/>
          </p:nvPr>
        </p:nvSpPr>
        <p:spPr/>
        <p:txBody>
          <a:bodyPr/>
          <a:lstStyle/>
          <a:p>
            <a:pPr marL="179705" indent="-179705"/>
            <a:r>
              <a:rPr lang="nl-NL">
                <a:latin typeface="+mj-lt"/>
              </a:rPr>
              <a:t>Aanbieder gecombineerde</a:t>
            </a:r>
            <a:br>
              <a:rPr lang="nl-NL"/>
            </a:br>
            <a:r>
              <a:rPr lang="nl-NL">
                <a:latin typeface="+mj-lt"/>
              </a:rPr>
              <a:t>leefstijl interventie (GLI):</a:t>
            </a:r>
            <a:endParaRPr lang="nl-NL"/>
          </a:p>
          <a:p>
            <a:pPr marL="359410" lvl="1" indent="-179705"/>
            <a:r>
              <a:rPr lang="nl-NL" sz="1200"/>
              <a:t>Is meestal een leefstijlcoach, maar kan ook een diëtist of fysiotherapeut zijn, afhankelijk van welke GLI er wordt aangeboden</a:t>
            </a:r>
          </a:p>
        </p:txBody>
      </p:sp>
    </p:spTree>
    <p:extLst>
      <p:ext uri="{BB962C8B-B14F-4D97-AF65-F5344CB8AC3E}">
        <p14:creationId xmlns:p14="http://schemas.microsoft.com/office/powerpoint/2010/main" val="211261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C389CD33-3036-1F0F-6ADB-5C46058B8FDD}"/>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4A61351C-A400-F951-12B5-F12A42210454}"/>
              </a:ext>
            </a:extLst>
          </p:cNvPr>
          <p:cNvSpPr>
            <a:spLocks noGrp="1"/>
          </p:cNvSpPr>
          <p:nvPr>
            <p:ph type="title"/>
          </p:nvPr>
        </p:nvSpPr>
        <p:spPr/>
        <p:txBody>
          <a:bodyPr/>
          <a:lstStyle/>
          <a:p>
            <a:r>
              <a:rPr lang="nl-NL"/>
              <a:t>De gecombineerde leefstijlinterventie (GLI)</a:t>
            </a:r>
          </a:p>
        </p:txBody>
      </p:sp>
      <p:sp>
        <p:nvSpPr>
          <p:cNvPr id="4" name="Tijdelijke aanduiding voor tekst 3">
            <a:extLst>
              <a:ext uri="{FF2B5EF4-FFF2-40B4-BE49-F238E27FC236}">
                <a16:creationId xmlns:a16="http://schemas.microsoft.com/office/drawing/2014/main" id="{40D3D47D-085D-8569-0FCC-686E3583D8E1}"/>
              </a:ext>
            </a:extLst>
          </p:cNvPr>
          <p:cNvSpPr>
            <a:spLocks noGrp="1"/>
          </p:cNvSpPr>
          <p:nvPr>
            <p:ph type="body" sz="quarter" idx="14"/>
          </p:nvPr>
        </p:nvSpPr>
        <p:spPr>
          <a:xfrm>
            <a:off x="4680000" y="1144588"/>
            <a:ext cx="3672000" cy="3312000"/>
          </a:xfrm>
        </p:spPr>
        <p:txBody>
          <a:bodyPr/>
          <a:lstStyle/>
          <a:p>
            <a:pPr marL="179705" lvl="2" indent="-179705"/>
            <a:r>
              <a:rPr lang="nl-NL"/>
              <a:t>De GLI is onderdeel van de aanpak Kind naar Gezonder Gewicht indien de centrale zorgverlener doorverwijst naar een GLI-aanbieder (als onderdeel van het brede </a:t>
            </a:r>
            <a:br>
              <a:rPr lang="nl-NL"/>
            </a:br>
            <a:r>
              <a:rPr lang="nl-NL"/>
              <a:t>plan van aanpak)</a:t>
            </a:r>
          </a:p>
          <a:p>
            <a:pPr marL="179705" lvl="2" indent="-179705"/>
            <a:r>
              <a:rPr lang="nl-NL"/>
              <a:t>Voor kind én gezin</a:t>
            </a:r>
          </a:p>
          <a:p>
            <a:pPr marL="179705" lvl="2" indent="-179705"/>
            <a:r>
              <a:rPr lang="nl-NL"/>
              <a:t>Componenten: Voeding, beweging, gedragsverandering (waaronder ook gedrag als gezond slaapritme &amp; stresshantering)</a:t>
            </a:r>
          </a:p>
          <a:p>
            <a:pPr marL="179705" lvl="2" indent="-179705"/>
            <a:r>
              <a:rPr lang="nl-NL"/>
              <a:t>Een leefstijlinterventie die op bovenstaande componenten adviseert en begeleidt</a:t>
            </a:r>
          </a:p>
          <a:p>
            <a:pPr marL="179705" lvl="2" indent="-179705"/>
            <a:r>
              <a:rPr lang="nl-NL"/>
              <a:t>Doel: het verwerven en behouden van een gezonde leefstijl</a:t>
            </a:r>
          </a:p>
        </p:txBody>
      </p:sp>
    </p:spTree>
    <p:extLst>
      <p:ext uri="{BB962C8B-B14F-4D97-AF65-F5344CB8AC3E}">
        <p14:creationId xmlns:p14="http://schemas.microsoft.com/office/powerpoint/2010/main" val="411663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a:xfrm>
            <a:off x="792001" y="773556"/>
            <a:ext cx="7560188" cy="468000"/>
          </a:xfrm>
        </p:spPr>
        <p:txBody>
          <a:bodyPr/>
          <a:lstStyle/>
          <a:p>
            <a:r>
              <a:rPr lang="nl-NL"/>
              <a:t>Regionale samenwerking</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9" y="1290857"/>
            <a:ext cx="3672000" cy="3312000"/>
          </a:xfrm>
        </p:spPr>
        <p:txBody>
          <a:bodyPr/>
          <a:lstStyle/>
          <a:p>
            <a:pPr marL="179705" indent="-179705"/>
            <a:r>
              <a:rPr lang="nl-NL">
                <a:latin typeface="+mj-lt"/>
              </a:rPr>
              <a:t>Voordelen</a:t>
            </a:r>
            <a:endParaRPr lang="nl-NL"/>
          </a:p>
          <a:p>
            <a:pPr marL="359410" lvl="1" indent="-179705"/>
            <a:r>
              <a:rPr lang="nl-NL"/>
              <a:t>Efficiëntie, slagkracht &amp; ondersteuning</a:t>
            </a:r>
          </a:p>
          <a:p>
            <a:pPr marL="359410" lvl="1" indent="-179705"/>
            <a:r>
              <a:rPr lang="nl-NL"/>
              <a:t>Kosten, kennis &amp; ervaring delen</a:t>
            </a:r>
          </a:p>
          <a:p>
            <a:pPr marL="359410" lvl="1" indent="-179705"/>
            <a:r>
              <a:rPr lang="nl-NL"/>
              <a:t>Samenwerkingsafspraken regionale partners zoals ziekenhuizen, huisartsengroepen, ROS, zorgverzekeraars</a:t>
            </a:r>
          </a:p>
          <a:p>
            <a:pPr marL="359410" lvl="1" indent="-179705"/>
            <a:r>
              <a:rPr lang="nl-NL"/>
              <a:t>Samenwerkingsafspraken m.b.t. vergoeding vanuit zorgverzekeringswet (vanaf 2024)</a:t>
            </a:r>
          </a:p>
          <a:p>
            <a:pPr marL="359410" lvl="1" indent="-179705"/>
            <a:r>
              <a:rPr lang="nl-NL"/>
              <a:t>Samen werken aan o.a. monitoring &amp; evaluatie en communicatie</a:t>
            </a:r>
          </a:p>
          <a:p>
            <a:pPr marL="359410" lvl="1" indent="-179705"/>
            <a:r>
              <a:rPr lang="nl-NL"/>
              <a:t>Regionaal </a:t>
            </a:r>
            <a:r>
              <a:rPr lang="nl-NL" err="1"/>
              <a:t>werknet</a:t>
            </a:r>
            <a:r>
              <a:rPr lang="nl-NL"/>
              <a:t> &amp; intervisie of opleidingsmogelijkheden (CZV &amp; PL)</a:t>
            </a:r>
          </a:p>
        </p:txBody>
      </p:sp>
      <p:sp>
        <p:nvSpPr>
          <p:cNvPr id="4" name="Tijdelijke aanduiding voor tekst 3">
            <a:extLst>
              <a:ext uri="{FF2B5EF4-FFF2-40B4-BE49-F238E27FC236}">
                <a16:creationId xmlns:a16="http://schemas.microsoft.com/office/drawing/2014/main" id="{0B64AA3D-F80D-F5EC-FA01-2A17DE0AF589}"/>
              </a:ext>
            </a:extLst>
          </p:cNvPr>
          <p:cNvSpPr>
            <a:spLocks noGrp="1"/>
          </p:cNvSpPr>
          <p:nvPr>
            <p:ph type="body" sz="quarter" idx="15"/>
          </p:nvPr>
        </p:nvSpPr>
        <p:spPr>
          <a:xfrm>
            <a:off x="4680001" y="1290857"/>
            <a:ext cx="3672000" cy="3312000"/>
          </a:xfrm>
        </p:spPr>
        <p:txBody>
          <a:bodyPr/>
          <a:lstStyle/>
          <a:p>
            <a:pPr marL="179705" indent="-179705"/>
            <a:endParaRPr lang="nl-NL"/>
          </a:p>
          <a:p>
            <a:pPr marL="179705" indent="-179705"/>
            <a:endParaRPr lang="nl-NL"/>
          </a:p>
          <a:p>
            <a:pPr marL="179705" indent="-179705"/>
            <a:r>
              <a:rPr lang="nl-NL">
                <a:latin typeface="+mj-lt"/>
              </a:rPr>
              <a:t>Uitgangspunten</a:t>
            </a:r>
            <a:endParaRPr lang="nl-NL"/>
          </a:p>
          <a:p>
            <a:pPr marL="359410" lvl="1" indent="-179705"/>
            <a:r>
              <a:rPr lang="nl-NL"/>
              <a:t>Combinatie van regionale coördinatie &amp; </a:t>
            </a:r>
            <a:br>
              <a:rPr lang="nl-NL"/>
            </a:br>
            <a:r>
              <a:rPr lang="nl-NL"/>
              <a:t>lokale projectleiding</a:t>
            </a:r>
          </a:p>
          <a:p>
            <a:pPr marL="359410" lvl="1" indent="-179705"/>
            <a:r>
              <a:rPr lang="nl-NL"/>
              <a:t>Centrale zorgverleners altijd lokaal</a:t>
            </a:r>
          </a:p>
          <a:p>
            <a:pPr marL="359410" lvl="1" indent="-179705"/>
            <a:r>
              <a:rPr lang="nl-NL"/>
              <a:t>Gezamenlijk: o.a. monitoring &amp; evaluatie, communicatie</a:t>
            </a:r>
          </a:p>
          <a:p>
            <a:pPr marL="359410" lvl="1" indent="-179705"/>
            <a:endParaRPr lang="nl-NL"/>
          </a:p>
          <a:p>
            <a:pPr marL="359410" lvl="1" indent="-179705"/>
            <a:endParaRPr lang="nl-NL"/>
          </a:p>
          <a:p>
            <a:pPr marL="359410" lvl="1" indent="-179705"/>
            <a:endParaRPr lang="nl-NL"/>
          </a:p>
          <a:p>
            <a:pPr marL="359410" lvl="1" indent="-179705"/>
            <a:endParaRPr lang="nl-NL"/>
          </a:p>
          <a:p>
            <a:pPr marL="359410" lvl="1" indent="-179705"/>
            <a:endParaRPr lang="nl-NL"/>
          </a:p>
          <a:p>
            <a:pPr marL="359410" lvl="1" indent="-179705"/>
            <a:endParaRPr lang="nl-NL"/>
          </a:p>
          <a:p>
            <a:pPr marL="359410" lvl="1" indent="-179705"/>
            <a:endParaRPr lang="nl-NL"/>
          </a:p>
        </p:txBody>
      </p:sp>
    </p:spTree>
    <p:extLst>
      <p:ext uri="{BB962C8B-B14F-4D97-AF65-F5344CB8AC3E}">
        <p14:creationId xmlns:p14="http://schemas.microsoft.com/office/powerpoint/2010/main" val="3064834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a:t>Kosten en </a:t>
            </a:r>
            <a:br>
              <a:rPr lang="nl-NL"/>
            </a:br>
            <a:r>
              <a:rPr lang="nl-NL"/>
              <a:t>financiering</a:t>
            </a:r>
          </a:p>
        </p:txBody>
      </p:sp>
    </p:spTree>
    <p:extLst>
      <p:ext uri="{BB962C8B-B14F-4D97-AF65-F5344CB8AC3E}">
        <p14:creationId xmlns:p14="http://schemas.microsoft.com/office/powerpoint/2010/main" val="330136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5555B76D-A760-54B1-07F0-FDADC95D2833}"/>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33429685-BF04-7932-4EB4-B65418F8E809}"/>
              </a:ext>
            </a:extLst>
          </p:cNvPr>
          <p:cNvSpPr>
            <a:spLocks noGrp="1"/>
          </p:cNvSpPr>
          <p:nvPr>
            <p:ph type="title"/>
          </p:nvPr>
        </p:nvSpPr>
        <p:spPr/>
        <p:txBody>
          <a:bodyPr/>
          <a:lstStyle/>
          <a:p>
            <a:r>
              <a:rPr lang="nl-NL"/>
              <a:t>Kosten van de aanpak</a:t>
            </a:r>
          </a:p>
        </p:txBody>
      </p:sp>
      <p:sp>
        <p:nvSpPr>
          <p:cNvPr id="4" name="Tijdelijke aanduiding voor tekst 3">
            <a:extLst>
              <a:ext uri="{FF2B5EF4-FFF2-40B4-BE49-F238E27FC236}">
                <a16:creationId xmlns:a16="http://schemas.microsoft.com/office/drawing/2014/main" id="{CC8357C6-59C2-EC6B-68C1-EFCB2214EB34}"/>
              </a:ext>
            </a:extLst>
          </p:cNvPr>
          <p:cNvSpPr>
            <a:spLocks noGrp="1"/>
          </p:cNvSpPr>
          <p:nvPr>
            <p:ph type="body" sz="quarter" idx="14"/>
          </p:nvPr>
        </p:nvSpPr>
        <p:spPr/>
        <p:txBody>
          <a:bodyPr/>
          <a:lstStyle/>
          <a:p>
            <a:r>
              <a:rPr lang="nl-NL"/>
              <a:t>Incidenteel — </a:t>
            </a:r>
            <a:r>
              <a:rPr lang="nl-NL" b="0" i="1"/>
              <a:t>opstarten</a:t>
            </a:r>
          </a:p>
          <a:p>
            <a:pPr lvl="1"/>
            <a:r>
              <a:rPr lang="nl-NL"/>
              <a:t>Projectleider</a:t>
            </a:r>
          </a:p>
          <a:p>
            <a:pPr lvl="1"/>
            <a:r>
              <a:rPr lang="nl-NL"/>
              <a:t>Projectorganisatie: bijeenkomsten/werkgroepen/overleggen</a:t>
            </a:r>
          </a:p>
          <a:p>
            <a:pPr lvl="1"/>
            <a:r>
              <a:rPr lang="nl-NL"/>
              <a:t>Netwerk opbouwen</a:t>
            </a:r>
          </a:p>
          <a:p>
            <a:pPr lvl="1"/>
            <a:r>
              <a:rPr lang="nl-NL"/>
              <a:t>Trainingen </a:t>
            </a:r>
          </a:p>
          <a:p>
            <a:pPr lvl="1"/>
            <a:r>
              <a:rPr lang="nl-NL"/>
              <a:t>M&amp;E: Plan van aanpak</a:t>
            </a:r>
          </a:p>
          <a:p>
            <a:pPr lvl="1"/>
            <a:r>
              <a:rPr lang="nl-NL"/>
              <a:t>Opleiding centrale zorgverlener</a:t>
            </a:r>
          </a:p>
          <a:p>
            <a:pPr lvl="1"/>
            <a:r>
              <a:rPr lang="nl-NL"/>
              <a:t>Communicatie en materiaal </a:t>
            </a:r>
          </a:p>
        </p:txBody>
      </p:sp>
    </p:spTree>
    <p:extLst>
      <p:ext uri="{BB962C8B-B14F-4D97-AF65-F5344CB8AC3E}">
        <p14:creationId xmlns:p14="http://schemas.microsoft.com/office/powerpoint/2010/main" val="1256086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01ECCBD2-9D2F-0215-9357-362C5D8155BA}"/>
              </a:ext>
            </a:extLst>
          </p:cNvPr>
          <p:cNvPicPr>
            <a:picLocks noGrp="1" noChangeAspect="1"/>
          </p:cNvPicPr>
          <p:nvPr>
            <p:ph type="pic" idx="13"/>
          </p:nvPr>
        </p:nvPicPr>
        <p:blipFill>
          <a:blip r:embed="rId2"/>
          <a:srcRect t="24" b="24"/>
          <a:stretch>
            <a:fillRect/>
          </a:stretch>
        </p:blipFill>
        <p:spPr/>
      </p:pic>
      <p:sp>
        <p:nvSpPr>
          <p:cNvPr id="3" name="Titel 2">
            <a:extLst>
              <a:ext uri="{FF2B5EF4-FFF2-40B4-BE49-F238E27FC236}">
                <a16:creationId xmlns:a16="http://schemas.microsoft.com/office/drawing/2014/main" id="{E1B2E6B4-5191-3E75-9B41-08E148C6B019}"/>
              </a:ext>
            </a:extLst>
          </p:cNvPr>
          <p:cNvSpPr>
            <a:spLocks noGrp="1"/>
          </p:cNvSpPr>
          <p:nvPr>
            <p:ph type="title"/>
          </p:nvPr>
        </p:nvSpPr>
        <p:spPr/>
        <p:txBody>
          <a:bodyPr/>
          <a:lstStyle/>
          <a:p>
            <a:r>
              <a:rPr lang="nl-NL"/>
              <a:t>Kosten van de aanpak</a:t>
            </a:r>
          </a:p>
        </p:txBody>
      </p:sp>
      <p:sp>
        <p:nvSpPr>
          <p:cNvPr id="4" name="Tijdelijke aanduiding voor tekst 3">
            <a:extLst>
              <a:ext uri="{FF2B5EF4-FFF2-40B4-BE49-F238E27FC236}">
                <a16:creationId xmlns:a16="http://schemas.microsoft.com/office/drawing/2014/main" id="{5DFA99F8-B730-359E-193E-E92BF48A7A10}"/>
              </a:ext>
            </a:extLst>
          </p:cNvPr>
          <p:cNvSpPr>
            <a:spLocks noGrp="1"/>
          </p:cNvSpPr>
          <p:nvPr>
            <p:ph type="body" sz="quarter" idx="14"/>
          </p:nvPr>
        </p:nvSpPr>
        <p:spPr/>
        <p:txBody>
          <a:bodyPr/>
          <a:lstStyle/>
          <a:p>
            <a:pPr marL="179705" indent="-179705"/>
            <a:r>
              <a:rPr lang="nl-NL"/>
              <a:t>Structureel — </a:t>
            </a:r>
            <a:r>
              <a:rPr lang="nl-NL" b="0" i="1"/>
              <a:t>altijd nodig</a:t>
            </a:r>
            <a:endParaRPr lang="nl-NL"/>
          </a:p>
          <a:p>
            <a:pPr marL="359410" lvl="1" indent="-179705"/>
            <a:r>
              <a:rPr lang="nl-NL"/>
              <a:t>Netwerkregisseur</a:t>
            </a:r>
            <a:endParaRPr lang="nl-NL">
              <a:cs typeface="Arial" panose="020B0604020202020204"/>
            </a:endParaRPr>
          </a:p>
          <a:p>
            <a:pPr marL="359410" lvl="1" indent="-179705"/>
            <a:r>
              <a:rPr lang="nl-NL"/>
              <a:t>Projectorganisatie: </a:t>
            </a:r>
            <a:endParaRPr lang="nl-NL">
              <a:cs typeface="Arial" panose="020B0604020202020204"/>
            </a:endParaRPr>
          </a:p>
          <a:p>
            <a:pPr marL="179705" lvl="1" indent="0">
              <a:buNone/>
            </a:pPr>
            <a:r>
              <a:rPr lang="nl-NL"/>
              <a:t>    bijeenkomsten/werkgroepen/overleggen</a:t>
            </a:r>
            <a:endParaRPr lang="nl-NL">
              <a:cs typeface="Arial" panose="020B0604020202020204"/>
            </a:endParaRPr>
          </a:p>
          <a:p>
            <a:pPr marL="359410" lvl="1" indent="-179705"/>
            <a:r>
              <a:rPr lang="nl-NL"/>
              <a:t>Monitoring en evaluatie: uitvoer</a:t>
            </a:r>
            <a:endParaRPr lang="nl-NL">
              <a:cs typeface="Arial" panose="020B0604020202020204"/>
            </a:endParaRPr>
          </a:p>
          <a:p>
            <a:pPr marL="359410" lvl="1" indent="-179705"/>
            <a:r>
              <a:rPr lang="nl-NL"/>
              <a:t>Opleiding centrale zorgverlener</a:t>
            </a:r>
            <a:endParaRPr lang="nl-NL">
              <a:cs typeface="Arial" panose="020B0604020202020204"/>
            </a:endParaRPr>
          </a:p>
          <a:p>
            <a:pPr marL="359410" lvl="1" indent="-179705"/>
            <a:r>
              <a:rPr lang="nl-NL"/>
              <a:t>Communicatie en materiaal</a:t>
            </a:r>
            <a:endParaRPr lang="nl-NL">
              <a:cs typeface="Arial" panose="020B0604020202020204"/>
            </a:endParaRPr>
          </a:p>
          <a:p>
            <a:pPr marL="359410" lvl="1" indent="-179705"/>
            <a:r>
              <a:rPr lang="nl-NL"/>
              <a:t>Uitvoer </a:t>
            </a:r>
            <a:r>
              <a:rPr lang="nl-NL" err="1"/>
              <a:t>KnGG</a:t>
            </a:r>
            <a:endParaRPr lang="nl-NL">
              <a:cs typeface="Arial" panose="020B0604020202020204"/>
            </a:endParaRPr>
          </a:p>
          <a:p>
            <a:pPr marL="539750" lvl="3" indent="-179705"/>
            <a:r>
              <a:rPr lang="nl-NL"/>
              <a:t>Uren centrale zorgverlener</a:t>
            </a:r>
            <a:endParaRPr lang="nl-NL">
              <a:cs typeface="Arial" panose="020B0604020202020204"/>
            </a:endParaRPr>
          </a:p>
          <a:p>
            <a:pPr marL="539750" lvl="3" indent="-179705"/>
            <a:r>
              <a:rPr lang="nl-NL"/>
              <a:t>Gecombineerde leefstijlinterventie (GLI)</a:t>
            </a:r>
            <a:endParaRPr lang="nl-NL">
              <a:cs typeface="Arial" panose="020B0604020202020204"/>
            </a:endParaRPr>
          </a:p>
          <a:p>
            <a:pPr marL="359410" lvl="1" indent="-179705"/>
            <a:r>
              <a:rPr lang="nl-NL"/>
              <a:t>Aanbod sociaal domein</a:t>
            </a:r>
            <a:endParaRPr lang="nl-NL">
              <a:cs typeface="Arial" panose="020B0604020202020204"/>
            </a:endParaRPr>
          </a:p>
        </p:txBody>
      </p:sp>
    </p:spTree>
    <p:extLst>
      <p:ext uri="{BB962C8B-B14F-4D97-AF65-F5344CB8AC3E}">
        <p14:creationId xmlns:p14="http://schemas.microsoft.com/office/powerpoint/2010/main" val="2693021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6B17F-0B6B-C9D8-2FCF-D6C89EFBEB72}"/>
              </a:ext>
            </a:extLst>
          </p:cNvPr>
          <p:cNvSpPr>
            <a:spLocks noGrp="1"/>
          </p:cNvSpPr>
          <p:nvPr>
            <p:ph type="title"/>
          </p:nvPr>
        </p:nvSpPr>
        <p:spPr/>
        <p:txBody>
          <a:bodyPr/>
          <a:lstStyle/>
          <a:p>
            <a:r>
              <a:rPr lang="nl-NL"/>
              <a:t>Aanleiding</a:t>
            </a:r>
          </a:p>
        </p:txBody>
      </p:sp>
    </p:spTree>
    <p:extLst>
      <p:ext uri="{BB962C8B-B14F-4D97-AF65-F5344CB8AC3E}">
        <p14:creationId xmlns:p14="http://schemas.microsoft.com/office/powerpoint/2010/main" val="323041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a:extLst>
              <a:ext uri="{FF2B5EF4-FFF2-40B4-BE49-F238E27FC236}">
                <a16:creationId xmlns:a16="http://schemas.microsoft.com/office/drawing/2014/main" id="{23CD517B-CC3D-9D64-1E78-E7FBCF2D6281}"/>
              </a:ext>
            </a:extLst>
          </p:cNvPr>
          <p:cNvPicPr>
            <a:picLocks noGrp="1" noChangeAspect="1"/>
          </p:cNvPicPr>
          <p:nvPr>
            <p:ph type="pic" idx="13"/>
          </p:nvPr>
        </p:nvPicPr>
        <p:blipFill rotWithShape="1">
          <a:blip r:embed="rId2"/>
          <a:srcRect l="-9930" t="-20094" r="-10372" b="-16857"/>
          <a:stretch/>
        </p:blipFill>
        <p:spPr>
          <a:xfrm>
            <a:off x="4788000" y="216000"/>
            <a:ext cx="4140000" cy="4712400"/>
          </a:xfrm>
        </p:spPr>
      </p:pic>
      <p:sp>
        <p:nvSpPr>
          <p:cNvPr id="5" name="Titel 4">
            <a:extLst>
              <a:ext uri="{FF2B5EF4-FFF2-40B4-BE49-F238E27FC236}">
                <a16:creationId xmlns:a16="http://schemas.microsoft.com/office/drawing/2014/main" id="{49089DCC-94BC-41E3-E21C-E40B6B3FB4C6}"/>
              </a:ext>
            </a:extLst>
          </p:cNvPr>
          <p:cNvSpPr>
            <a:spLocks noGrp="1"/>
          </p:cNvSpPr>
          <p:nvPr>
            <p:ph type="title"/>
          </p:nvPr>
        </p:nvSpPr>
        <p:spPr/>
        <p:txBody>
          <a:bodyPr/>
          <a:lstStyle/>
          <a:p>
            <a:r>
              <a:rPr lang="nl-NL"/>
              <a:t>Financiering</a:t>
            </a:r>
            <a:br>
              <a:rPr lang="nl-NL"/>
            </a:br>
            <a:r>
              <a:rPr lang="nl-NL"/>
              <a:t>van de aanpak</a:t>
            </a:r>
          </a:p>
        </p:txBody>
      </p:sp>
      <p:sp>
        <p:nvSpPr>
          <p:cNvPr id="7" name="Tijdelijke aanduiding voor tekst 6">
            <a:extLst>
              <a:ext uri="{FF2B5EF4-FFF2-40B4-BE49-F238E27FC236}">
                <a16:creationId xmlns:a16="http://schemas.microsoft.com/office/drawing/2014/main" id="{F71269F2-730F-1424-D3A1-B3A1F5256E7E}"/>
              </a:ext>
            </a:extLst>
          </p:cNvPr>
          <p:cNvSpPr>
            <a:spLocks noGrp="1"/>
          </p:cNvSpPr>
          <p:nvPr>
            <p:ph type="body" sz="quarter" idx="14"/>
          </p:nvPr>
        </p:nvSpPr>
        <p:spPr>
          <a:xfrm>
            <a:off x="792001" y="1417246"/>
            <a:ext cx="3672000" cy="3312000"/>
          </a:xfrm>
        </p:spPr>
        <p:txBody>
          <a:bodyPr/>
          <a:lstStyle/>
          <a:p>
            <a:pPr marL="179705" indent="-179705"/>
            <a:r>
              <a:rPr lang="nl-NL" dirty="0"/>
              <a:t>Voormalig</a:t>
            </a:r>
          </a:p>
          <a:p>
            <a:pPr marL="359410" lvl="1" indent="-179705"/>
            <a:r>
              <a:rPr lang="nl-NL" dirty="0"/>
              <a:t>Preventieakkoord-middelen</a:t>
            </a:r>
            <a:endParaRPr lang="nl-NL" dirty="0">
              <a:cs typeface="Arial"/>
            </a:endParaRPr>
          </a:p>
          <a:p>
            <a:pPr marL="359410" lvl="1" indent="-179705"/>
            <a:r>
              <a:rPr lang="nl-NL" dirty="0"/>
              <a:t>GIDS gelden</a:t>
            </a:r>
            <a:endParaRPr lang="nl-NL" dirty="0">
              <a:cs typeface="Arial"/>
            </a:endParaRPr>
          </a:p>
          <a:p>
            <a:pPr marL="359410" lvl="1" indent="-179705"/>
            <a:r>
              <a:rPr lang="nl-NL" dirty="0"/>
              <a:t>Innovatieve Beleidsregel</a:t>
            </a:r>
            <a:endParaRPr lang="nl-NL" dirty="0">
              <a:cs typeface="Arial"/>
            </a:endParaRPr>
          </a:p>
          <a:p>
            <a:pPr marL="359410" lvl="1" indent="-179705"/>
            <a:endParaRPr lang="nl-NL">
              <a:cs typeface="Arial" panose="020B0604020202020204"/>
            </a:endParaRPr>
          </a:p>
          <a:p>
            <a:pPr marL="179705" indent="-179705"/>
            <a:r>
              <a:rPr lang="nl-NL" dirty="0"/>
              <a:t>Blijvend</a:t>
            </a:r>
            <a:endParaRPr lang="nl-NL" dirty="0">
              <a:cs typeface="Arial"/>
            </a:endParaRPr>
          </a:p>
          <a:p>
            <a:pPr marL="359410" lvl="1" indent="-179705"/>
            <a:r>
              <a:rPr lang="nl-NL" dirty="0"/>
              <a:t>Plustaken/lokale accenttaken (GGD/JGZ)</a:t>
            </a:r>
            <a:endParaRPr lang="nl-NL" dirty="0">
              <a:cs typeface="Arial"/>
            </a:endParaRPr>
          </a:p>
          <a:p>
            <a:pPr marL="179705" indent="-179705"/>
            <a:endParaRPr lang="nl-NL">
              <a:cs typeface="Arial"/>
            </a:endParaRPr>
          </a:p>
          <a:p>
            <a:pPr marL="179705" indent="-179705"/>
            <a:r>
              <a:rPr lang="nl-NL" dirty="0"/>
              <a:t>Nieuwe ontwikkelingen</a:t>
            </a:r>
            <a:endParaRPr lang="nl-NL" dirty="0">
              <a:cs typeface="Arial"/>
            </a:endParaRPr>
          </a:p>
          <a:p>
            <a:pPr marL="359410" lvl="1" indent="-179705"/>
            <a:r>
              <a:rPr lang="nl-NL" dirty="0"/>
              <a:t>Zorgverzekeringswet (landelijke beleidsregel)</a:t>
            </a:r>
            <a:endParaRPr lang="nl-NL" dirty="0">
              <a:cs typeface="Arial"/>
            </a:endParaRPr>
          </a:p>
          <a:p>
            <a:pPr marL="359410" lvl="1" indent="-179705"/>
            <a:r>
              <a:rPr lang="nl-NL" dirty="0"/>
              <a:t>GALA-SPUK &amp; IZA</a:t>
            </a:r>
            <a:endParaRPr lang="nl-NL" dirty="0">
              <a:cs typeface="Arial"/>
            </a:endParaRPr>
          </a:p>
        </p:txBody>
      </p:sp>
    </p:spTree>
    <p:extLst>
      <p:ext uri="{BB962C8B-B14F-4D97-AF65-F5344CB8AC3E}">
        <p14:creationId xmlns:p14="http://schemas.microsoft.com/office/powerpoint/2010/main" val="3317960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p:txBody>
          <a:bodyPr/>
          <a:lstStyle/>
          <a:p>
            <a:r>
              <a:rPr lang="nl-NL"/>
              <a:t>GALA - lokaal</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9" y="1290857"/>
            <a:ext cx="7083640" cy="3312000"/>
          </a:xfrm>
        </p:spPr>
        <p:txBody>
          <a:bodyPr/>
          <a:lstStyle/>
          <a:p>
            <a:r>
              <a:rPr lang="nl-NL"/>
              <a:t>De GALA-middelen kunnen ingezet worden voor:​</a:t>
            </a:r>
          </a:p>
          <a:p>
            <a:pPr lvl="1"/>
            <a:r>
              <a:rPr lang="nl-NL"/>
              <a:t>Inzet van gemeentelijke functionarissen voor de uitvoering van het Landelijk model ketenaanpak voor kinderen met overgewicht en obesitas​</a:t>
            </a:r>
          </a:p>
          <a:p>
            <a:pPr lvl="1"/>
            <a:r>
              <a:rPr lang="nl-NL"/>
              <a:t>Lokale monitoring en evaluatie​</a:t>
            </a:r>
          </a:p>
          <a:p>
            <a:pPr lvl="1"/>
            <a:r>
              <a:rPr lang="nl-NL"/>
              <a:t>Aanvullende leefstijlinterventies, die buiten de vergoeding van de </a:t>
            </a:r>
            <a:r>
              <a:rPr lang="nl-NL" err="1"/>
              <a:t>Zvw</a:t>
            </a:r>
            <a:r>
              <a:rPr lang="nl-NL"/>
              <a:t> vallen​</a:t>
            </a:r>
          </a:p>
        </p:txBody>
      </p:sp>
    </p:spTree>
    <p:extLst>
      <p:ext uri="{BB962C8B-B14F-4D97-AF65-F5344CB8AC3E}">
        <p14:creationId xmlns:p14="http://schemas.microsoft.com/office/powerpoint/2010/main" val="1622534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p:txBody>
          <a:bodyPr/>
          <a:lstStyle/>
          <a:p>
            <a:r>
              <a:rPr lang="nl-NL"/>
              <a:t>IZA - regionaal</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9" y="1290857"/>
            <a:ext cx="7083640" cy="3312000"/>
          </a:xfrm>
        </p:spPr>
        <p:txBody>
          <a:bodyPr/>
          <a:lstStyle/>
          <a:p>
            <a:pPr marL="179705" indent="-179705"/>
            <a:r>
              <a:rPr lang="nl-NL"/>
              <a:t>De IZA-middelen kunnen ingezet worden voor:​</a:t>
            </a:r>
          </a:p>
          <a:p>
            <a:pPr marL="179705" lvl="1" indent="0">
              <a:buNone/>
            </a:pPr>
            <a:r>
              <a:rPr lang="nl-NL"/>
              <a:t>Structurele inzet op de coördinatie en organisatie van de in IZA afgesproken </a:t>
            </a:r>
            <a:r>
              <a:rPr lang="nl-NL" err="1"/>
              <a:t>domeinoverstijgende</a:t>
            </a:r>
            <a:r>
              <a:rPr lang="nl-NL"/>
              <a:t> ketenaanpakken (waaronder ketenaanpak overgewicht en obesitas kinderen): ​</a:t>
            </a:r>
          </a:p>
          <a:p>
            <a:pPr marL="359410" lvl="1" indent="-179705"/>
            <a:r>
              <a:rPr lang="nl-NL"/>
              <a:t>Initiëren regionale samenwerkingsafspraken​</a:t>
            </a:r>
          </a:p>
          <a:p>
            <a:pPr marL="359410" lvl="1" indent="-179705"/>
            <a:r>
              <a:rPr lang="nl-NL"/>
              <a:t>Structureel organiseren en coördineren van de inzet van gemeenten in de regio​</a:t>
            </a:r>
          </a:p>
        </p:txBody>
      </p:sp>
    </p:spTree>
    <p:extLst>
      <p:ext uri="{BB962C8B-B14F-4D97-AF65-F5344CB8AC3E}">
        <p14:creationId xmlns:p14="http://schemas.microsoft.com/office/powerpoint/2010/main" val="2009213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4D6ED-D2FE-CA41-97D6-CA8153D6229F}"/>
              </a:ext>
            </a:extLst>
          </p:cNvPr>
          <p:cNvSpPr>
            <a:spLocks noGrp="1"/>
          </p:cNvSpPr>
          <p:nvPr>
            <p:ph type="title"/>
          </p:nvPr>
        </p:nvSpPr>
        <p:spPr/>
        <p:txBody>
          <a:bodyPr/>
          <a:lstStyle/>
          <a:p>
            <a:r>
              <a:rPr lang="nl-NL"/>
              <a:t>Kosten van de aanpak per categorie</a:t>
            </a:r>
          </a:p>
        </p:txBody>
      </p:sp>
      <p:graphicFrame>
        <p:nvGraphicFramePr>
          <p:cNvPr id="5" name="Tijdelijke aanduiding voor tabel 4">
            <a:extLst>
              <a:ext uri="{FF2B5EF4-FFF2-40B4-BE49-F238E27FC236}">
                <a16:creationId xmlns:a16="http://schemas.microsoft.com/office/drawing/2014/main" id="{81C4F7CC-B495-D862-A1CC-62C1C6E2FA8C}"/>
              </a:ext>
            </a:extLst>
          </p:cNvPr>
          <p:cNvGraphicFramePr>
            <a:graphicFrameLocks noGrp="1"/>
          </p:cNvGraphicFramePr>
          <p:nvPr>
            <p:ph type="tbl" sz="quarter" idx="13"/>
          </p:nvPr>
        </p:nvGraphicFramePr>
        <p:xfrm>
          <a:off x="792163" y="1295400"/>
          <a:ext cx="7559673" cy="3030220"/>
        </p:xfrm>
        <a:graphic>
          <a:graphicData uri="http://schemas.openxmlformats.org/drawingml/2006/table">
            <a:tbl>
              <a:tblPr firstRow="1" bandRow="1">
                <a:tableStyleId>{F2DE63D5-997A-4646-A377-4702673A728D}</a:tableStyleId>
              </a:tblPr>
              <a:tblGrid>
                <a:gridCol w="2519891">
                  <a:extLst>
                    <a:ext uri="{9D8B030D-6E8A-4147-A177-3AD203B41FA5}">
                      <a16:colId xmlns:a16="http://schemas.microsoft.com/office/drawing/2014/main" val="2851514605"/>
                    </a:ext>
                  </a:extLst>
                </a:gridCol>
                <a:gridCol w="2519891">
                  <a:extLst>
                    <a:ext uri="{9D8B030D-6E8A-4147-A177-3AD203B41FA5}">
                      <a16:colId xmlns:a16="http://schemas.microsoft.com/office/drawing/2014/main" val="1906757945"/>
                    </a:ext>
                  </a:extLst>
                </a:gridCol>
                <a:gridCol w="2519891">
                  <a:extLst>
                    <a:ext uri="{9D8B030D-6E8A-4147-A177-3AD203B41FA5}">
                      <a16:colId xmlns:a16="http://schemas.microsoft.com/office/drawing/2014/main" val="747235972"/>
                    </a:ext>
                  </a:extLst>
                </a:gridCol>
              </a:tblGrid>
              <a:tr h="370840">
                <a:tc>
                  <a:txBody>
                    <a:bodyPr/>
                    <a:lstStyle/>
                    <a:p>
                      <a:r>
                        <a:rPr lang="nl-NL" sz="1200">
                          <a:solidFill>
                            <a:schemeClr val="tx1"/>
                          </a:solidFill>
                        </a:rPr>
                        <a:t>Implementatie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Uitvoer professionals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200">
                          <a:solidFill>
                            <a:schemeClr val="tx1"/>
                          </a:solidFill>
                        </a:rPr>
                        <a:t>Aanbod sociaal domein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29927"/>
                  </a:ext>
                </a:extLst>
              </a:tr>
              <a:tr h="370840">
                <a:tc>
                  <a:txBody>
                    <a:bodyPr/>
                    <a:lstStyle/>
                    <a:p>
                      <a:r>
                        <a:rPr lang="nl-NL" sz="850" b="1"/>
                        <a:t>Projectleider/netwerkregisseur</a:t>
                      </a:r>
                    </a:p>
                    <a:p>
                      <a:pPr marL="171450" indent="-171450">
                        <a:buFont typeface="Arial" panose="020B0604020202020204" pitchFamily="34" charset="0"/>
                        <a:buChar char="•"/>
                      </a:pPr>
                      <a:r>
                        <a:rPr lang="nl-NL" sz="850"/>
                        <a:t>Projectorganisatie: bijeenkomsten netwerk/</a:t>
                      </a:r>
                    </a:p>
                    <a:p>
                      <a:pPr marL="171450" indent="-171450">
                        <a:buFont typeface="Arial" panose="020B0604020202020204" pitchFamily="34" charset="0"/>
                        <a:buChar char="•"/>
                      </a:pPr>
                      <a:r>
                        <a:rPr lang="nl-NL" sz="850"/>
                        <a:t>werkgroepen/overleggen</a:t>
                      </a:r>
                    </a:p>
                    <a:p>
                      <a:pPr marL="171450" indent="-171450">
                        <a:buFont typeface="Arial" panose="020B0604020202020204" pitchFamily="34" charset="0"/>
                        <a:buChar char="•"/>
                      </a:pPr>
                      <a:r>
                        <a:rPr lang="nl-NL" sz="850"/>
                        <a:t>Netwerkopbouw</a:t>
                      </a:r>
                    </a:p>
                    <a:p>
                      <a:pPr marL="171450" indent="-171450">
                        <a:buFont typeface="Arial" panose="020B0604020202020204" pitchFamily="34" charset="0"/>
                        <a:buChar char="•"/>
                      </a:pPr>
                      <a:r>
                        <a:rPr lang="nl-NL" sz="850"/>
                        <a:t>Trainingen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b="1"/>
                        <a:t>Centrale zorgverlener</a:t>
                      </a:r>
                    </a:p>
                    <a:p>
                      <a:pPr marL="171450" indent="-171450">
                        <a:buFont typeface="Arial" panose="020B0604020202020204" pitchFamily="34" charset="0"/>
                        <a:buChar char="•"/>
                      </a:pPr>
                      <a:r>
                        <a:rPr lang="nl-NL" sz="850"/>
                        <a:t>Brede anamnese van biomedische, psychosociale en leefstijlfactoren</a:t>
                      </a:r>
                    </a:p>
                    <a:p>
                      <a:pPr marL="171450" indent="-171450">
                        <a:buFont typeface="Arial" panose="020B0604020202020204" pitchFamily="34" charset="0"/>
                        <a:buChar char="•"/>
                      </a:pPr>
                      <a:r>
                        <a:rPr lang="nl-NL" sz="850"/>
                        <a:t>Coördinatie-uren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endParaRPr lang="nl-NL" sz="850"/>
                    </a:p>
                    <a:p>
                      <a:r>
                        <a:rPr lang="nl-NL" sz="850"/>
                        <a:t>Schuldhulpverlening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50192272"/>
                  </a:ext>
                </a:extLst>
              </a:tr>
              <a:tr h="370840">
                <a:tc>
                  <a:txBody>
                    <a:bodyPr/>
                    <a:lstStyle/>
                    <a:p>
                      <a:r>
                        <a:rPr lang="nl-NL" sz="850" b="1"/>
                        <a:t>Monitoring &amp; evaluatie</a:t>
                      </a:r>
                    </a:p>
                    <a:p>
                      <a:pPr marL="171450" indent="-171450">
                        <a:buFont typeface="Arial" panose="020B0604020202020204" pitchFamily="34" charset="0"/>
                        <a:buChar char="•"/>
                      </a:pPr>
                      <a:r>
                        <a:rPr lang="nl-NL" sz="850"/>
                        <a:t>Inrichting</a:t>
                      </a:r>
                    </a:p>
                    <a:p>
                      <a:pPr marL="171450" indent="-171450">
                        <a:buFont typeface="Arial" panose="020B0604020202020204" pitchFamily="34" charset="0"/>
                        <a:buChar char="•"/>
                      </a:pPr>
                      <a:r>
                        <a:rPr lang="nl-NL" sz="850"/>
                        <a:t>Uitvoer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nl-NL" sz="850"/>
                        <a:t>Gecombineerde leefstijlinterventie (GLI)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Opvoedondersteuning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796085600"/>
                  </a:ext>
                </a:extLst>
              </a:tr>
              <a:tr h="370840">
                <a:tc>
                  <a:txBody>
                    <a:bodyPr/>
                    <a:lstStyle/>
                    <a:p>
                      <a:endParaRPr lang="nl-NL" sz="850"/>
                    </a:p>
                    <a:p>
                      <a:r>
                        <a:rPr lang="nl-NL" sz="850"/>
                        <a:t>Opleiding centrale zorgverlener</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Sport- en beweegaanbod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795169412"/>
                  </a:ext>
                </a:extLst>
              </a:tr>
              <a:tr h="370840">
                <a:tc>
                  <a:txBody>
                    <a:bodyPr/>
                    <a:lstStyle/>
                    <a:p>
                      <a:endParaRPr lang="nl-NL" sz="850"/>
                    </a:p>
                    <a:p>
                      <a:r>
                        <a:rPr lang="nl-NL" sz="850"/>
                        <a:t>Communicatie en materieel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Activiteiten op gebied van gezonde voeding</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79367011"/>
                  </a:ext>
                </a:extLst>
              </a:tr>
              <a:tr h="370840">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nl-NL" sz="850"/>
                    </a:p>
                    <a:p>
                      <a:r>
                        <a:rPr lang="nl-NL" sz="850"/>
                        <a:t>Activiteiten op sociaal- emotionele ontwikkeling</a:t>
                      </a:r>
                    </a:p>
                    <a:p>
                      <a:endParaRPr lang="nl-NL" sz="85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16869185"/>
                  </a:ext>
                </a:extLst>
              </a:tr>
            </a:tbl>
          </a:graphicData>
        </a:graphic>
      </p:graphicFrame>
      <p:sp>
        <p:nvSpPr>
          <p:cNvPr id="4" name="Tijdelijke aanduiding voor tekst 3">
            <a:extLst>
              <a:ext uri="{FF2B5EF4-FFF2-40B4-BE49-F238E27FC236}">
                <a16:creationId xmlns:a16="http://schemas.microsoft.com/office/drawing/2014/main" id="{077A8909-A094-ABA1-0FD7-47E38B796FC2}"/>
              </a:ext>
            </a:extLst>
          </p:cNvPr>
          <p:cNvSpPr>
            <a:spLocks noGrp="1"/>
          </p:cNvSpPr>
          <p:nvPr>
            <p:ph type="body" sz="half" idx="14"/>
          </p:nvPr>
        </p:nvSpPr>
        <p:spPr/>
        <p:txBody>
          <a:bodyPr/>
          <a:lstStyle/>
          <a:p>
            <a:endParaRPr lang="nl-NL"/>
          </a:p>
        </p:txBody>
      </p:sp>
    </p:spTree>
    <p:extLst>
      <p:ext uri="{BB962C8B-B14F-4D97-AF65-F5344CB8AC3E}">
        <p14:creationId xmlns:p14="http://schemas.microsoft.com/office/powerpoint/2010/main" val="339669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71E4E-535C-00BC-996E-691F17142E3A}"/>
              </a:ext>
            </a:extLst>
          </p:cNvPr>
          <p:cNvSpPr>
            <a:spLocks noGrp="1"/>
          </p:cNvSpPr>
          <p:nvPr>
            <p:ph type="title"/>
          </p:nvPr>
        </p:nvSpPr>
        <p:spPr/>
        <p:txBody>
          <a:bodyPr/>
          <a:lstStyle/>
          <a:p>
            <a:r>
              <a:rPr lang="nl-NL"/>
              <a:t>Zorgverzekeringswet - beleidsregel</a:t>
            </a:r>
          </a:p>
        </p:txBody>
      </p:sp>
      <p:sp>
        <p:nvSpPr>
          <p:cNvPr id="3" name="Tijdelijke aanduiding voor tekst 2">
            <a:extLst>
              <a:ext uri="{FF2B5EF4-FFF2-40B4-BE49-F238E27FC236}">
                <a16:creationId xmlns:a16="http://schemas.microsoft.com/office/drawing/2014/main" id="{5D8CD452-ED3F-F0A2-AB27-FE7F488AC38D}"/>
              </a:ext>
            </a:extLst>
          </p:cNvPr>
          <p:cNvSpPr>
            <a:spLocks noGrp="1"/>
          </p:cNvSpPr>
          <p:nvPr>
            <p:ph type="body" sz="quarter" idx="14"/>
          </p:nvPr>
        </p:nvSpPr>
        <p:spPr>
          <a:xfrm>
            <a:off x="791999" y="1290857"/>
            <a:ext cx="7083640" cy="3312000"/>
          </a:xfrm>
        </p:spPr>
        <p:txBody>
          <a:bodyPr/>
          <a:lstStyle/>
          <a:p>
            <a:pPr marL="179070" indent="-179070">
              <a:lnSpc>
                <a:spcPct val="145000"/>
              </a:lnSpc>
              <a:spcAft>
                <a:spcPts val="0"/>
              </a:spcAft>
            </a:pPr>
            <a:r>
              <a:rPr lang="nl-NL" b="0">
                <a:latin typeface="HouschkaAltMedium"/>
              </a:rPr>
              <a:t>Stapsgewijze uitrol per 2024 van bekostiging vanuit de Zorgverzekeringswet</a:t>
            </a:r>
            <a:endParaRPr lang="en-US" b="0">
              <a:latin typeface="HouschkaAltMedium"/>
            </a:endParaRPr>
          </a:p>
          <a:p>
            <a:pPr marL="179070" indent="-179070">
              <a:lnSpc>
                <a:spcPct val="145000"/>
              </a:lnSpc>
              <a:spcAft>
                <a:spcPts val="0"/>
              </a:spcAft>
            </a:pPr>
            <a:r>
              <a:rPr lang="nl-NL" b="0">
                <a:latin typeface="HouschkaAltMedium"/>
              </a:rPr>
              <a:t>Op dit moment is nog niet aan de benodigde randvoorwaarden voldaan om de onderdelen die vergoed kunnen worden vanuit de Zorgverzekeringswet landelijk in te kopen per 1 januari 2024 </a:t>
            </a:r>
          </a:p>
          <a:p>
            <a:pPr marL="179070" indent="-179070">
              <a:lnSpc>
                <a:spcPct val="145000"/>
              </a:lnSpc>
              <a:spcAft>
                <a:spcPts val="0"/>
              </a:spcAft>
            </a:pPr>
            <a:r>
              <a:rPr lang="nl-NL" b="0">
                <a:latin typeface="HouschkaAltMedium"/>
              </a:rPr>
              <a:t>Voorwaarden vanuit zorgverzekeraars vergoeding in 2024:</a:t>
            </a:r>
            <a:endParaRPr lang="en-US" b="0">
              <a:latin typeface="HouschkaAltMedium"/>
            </a:endParaRPr>
          </a:p>
          <a:p>
            <a:pPr marL="359410" lvl="1" indent="-179705">
              <a:lnSpc>
                <a:spcPct val="145000"/>
              </a:lnSpc>
              <a:spcAft>
                <a:spcPts val="0"/>
              </a:spcAft>
            </a:pPr>
            <a:r>
              <a:rPr lang="nl-NL">
                <a:latin typeface="HouschkaAltMedium"/>
              </a:rPr>
              <a:t>Rol centrale zorgverlener ingevuld door jeugdverpleegkundige </a:t>
            </a:r>
            <a:endParaRPr lang="en-US">
              <a:latin typeface="HouschkaAltMedium"/>
            </a:endParaRPr>
          </a:p>
          <a:p>
            <a:pPr marL="359410" lvl="1" indent="-179705">
              <a:lnSpc>
                <a:spcPct val="145000"/>
              </a:lnSpc>
              <a:spcAft>
                <a:spcPts val="0"/>
              </a:spcAft>
            </a:pPr>
            <a:r>
              <a:rPr lang="nl-NL">
                <a:latin typeface="HouschkaAltMedium"/>
              </a:rPr>
              <a:t>Opleiding tot centrale zorgverlener gevolgd</a:t>
            </a:r>
            <a:endParaRPr lang="en-US">
              <a:latin typeface="HouschkaAltMedium"/>
            </a:endParaRPr>
          </a:p>
          <a:p>
            <a:pPr marL="359410" lvl="1" indent="-179705">
              <a:lnSpc>
                <a:spcPct val="145000"/>
              </a:lnSpc>
              <a:spcAft>
                <a:spcPts val="0"/>
              </a:spcAft>
            </a:pPr>
            <a:r>
              <a:rPr lang="nl-NL">
                <a:latin typeface="HouschkaAltMedium"/>
              </a:rPr>
              <a:t>Eén van de 3 GLI programma’s in een regio beschikbaar:</a:t>
            </a:r>
            <a:endParaRPr lang="en-US">
              <a:latin typeface="HouschkaAltMedium"/>
            </a:endParaRPr>
          </a:p>
          <a:p>
            <a:pPr marL="539750" lvl="3" indent="-179705">
              <a:lnSpc>
                <a:spcPct val="145000"/>
              </a:lnSpc>
              <a:spcAft>
                <a:spcPts val="0"/>
              </a:spcAft>
            </a:pPr>
            <a:r>
              <a:rPr lang="nl-NL">
                <a:latin typeface="HouschkaAltMedium"/>
              </a:rPr>
              <a:t>GLI-Amsterdam</a:t>
            </a:r>
            <a:endParaRPr lang="en-US">
              <a:latin typeface="HouschkaAltMedium"/>
            </a:endParaRPr>
          </a:p>
          <a:p>
            <a:pPr marL="539750" lvl="3" indent="-179705">
              <a:lnSpc>
                <a:spcPct val="145000"/>
              </a:lnSpc>
              <a:spcAft>
                <a:spcPts val="0"/>
              </a:spcAft>
            </a:pPr>
            <a:r>
              <a:rPr lang="nl-NL" err="1">
                <a:latin typeface="HouschkaAltMedium"/>
              </a:rPr>
              <a:t>Your</a:t>
            </a:r>
            <a:r>
              <a:rPr lang="nl-NL">
                <a:latin typeface="HouschkaAltMedium"/>
              </a:rPr>
              <a:t> Coach Next Door</a:t>
            </a:r>
            <a:endParaRPr lang="en-US">
              <a:latin typeface="HouschkaAltMedium"/>
            </a:endParaRPr>
          </a:p>
          <a:p>
            <a:pPr marL="539750" lvl="3" indent="-179705">
              <a:lnSpc>
                <a:spcPct val="145000"/>
              </a:lnSpc>
              <a:spcAft>
                <a:spcPts val="0"/>
              </a:spcAft>
            </a:pPr>
            <a:r>
              <a:rPr lang="nl-NL">
                <a:latin typeface="HouschkaAltMedium"/>
              </a:rPr>
              <a:t>GO!</a:t>
            </a:r>
            <a:endParaRPr lang="en-US">
              <a:latin typeface="HouschkaAltMedium"/>
            </a:endParaRPr>
          </a:p>
          <a:p>
            <a:pPr marL="539115" lvl="2" indent="-179070">
              <a:lnSpc>
                <a:spcPct val="145000"/>
              </a:lnSpc>
              <a:spcAft>
                <a:spcPts val="0"/>
              </a:spcAft>
              <a:buFont typeface="Arial,Sans-Serif"/>
              <a:buChar char="•"/>
            </a:pPr>
            <a:endParaRPr lang="nl-NL">
              <a:latin typeface="HouschkaAltMedium"/>
            </a:endParaRPr>
          </a:p>
          <a:p>
            <a:pPr marL="179070" indent="-179070">
              <a:lnSpc>
                <a:spcPct val="145000"/>
              </a:lnSpc>
              <a:spcAft>
                <a:spcPts val="0"/>
              </a:spcAft>
              <a:buFont typeface="Arial,Sans-Serif"/>
              <a:buChar char="•"/>
            </a:pPr>
            <a:endParaRPr lang="nl-NL" b="0">
              <a:latin typeface="HouschkaAltMedium"/>
            </a:endParaRPr>
          </a:p>
          <a:p>
            <a:pPr marL="179705" indent="-179705"/>
            <a:endParaRPr lang="nl-NL">
              <a:latin typeface="HouschkaAltBold"/>
            </a:endParaRPr>
          </a:p>
        </p:txBody>
      </p:sp>
    </p:spTree>
    <p:extLst>
      <p:ext uri="{BB962C8B-B14F-4D97-AF65-F5344CB8AC3E}">
        <p14:creationId xmlns:p14="http://schemas.microsoft.com/office/powerpoint/2010/main" val="1291330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98F71D-2AFC-377C-37AF-ECACA0A381DD}"/>
              </a:ext>
            </a:extLst>
          </p:cNvPr>
          <p:cNvSpPr>
            <a:spLocks noGrp="1"/>
          </p:cNvSpPr>
          <p:nvPr>
            <p:ph type="title"/>
          </p:nvPr>
        </p:nvSpPr>
        <p:spPr/>
        <p:txBody>
          <a:bodyPr/>
          <a:lstStyle/>
          <a:p>
            <a:r>
              <a:rPr lang="nl-NL"/>
              <a:t>Financieringsoverzicht</a:t>
            </a:r>
          </a:p>
        </p:txBody>
      </p:sp>
      <p:graphicFrame>
        <p:nvGraphicFramePr>
          <p:cNvPr id="5" name="Tijdelijke aanduiding voor tabel 4">
            <a:extLst>
              <a:ext uri="{FF2B5EF4-FFF2-40B4-BE49-F238E27FC236}">
                <a16:creationId xmlns:a16="http://schemas.microsoft.com/office/drawing/2014/main" id="{388C7ECA-2211-C738-78CD-678EEC12190C}"/>
              </a:ext>
            </a:extLst>
          </p:cNvPr>
          <p:cNvGraphicFramePr>
            <a:graphicFrameLocks noGrp="1"/>
          </p:cNvGraphicFramePr>
          <p:nvPr>
            <p:ph type="tbl" sz="quarter" idx="13"/>
            <p:extLst>
              <p:ext uri="{D42A27DB-BD31-4B8C-83A1-F6EECF244321}">
                <p14:modId xmlns:p14="http://schemas.microsoft.com/office/powerpoint/2010/main" val="3609510844"/>
              </p:ext>
            </p:extLst>
          </p:nvPr>
        </p:nvGraphicFramePr>
        <p:xfrm>
          <a:off x="792163" y="1295400"/>
          <a:ext cx="7559672" cy="2687520"/>
        </p:xfrm>
        <a:graphic>
          <a:graphicData uri="http://schemas.openxmlformats.org/drawingml/2006/table">
            <a:tbl>
              <a:tblPr firstRow="1" bandRow="1">
                <a:tableStyleId>{2D5ABB26-0587-4C30-8999-92F81FD0307C}</a:tableStyleId>
              </a:tblPr>
              <a:tblGrid>
                <a:gridCol w="1889918">
                  <a:extLst>
                    <a:ext uri="{9D8B030D-6E8A-4147-A177-3AD203B41FA5}">
                      <a16:colId xmlns:a16="http://schemas.microsoft.com/office/drawing/2014/main" val="731464717"/>
                    </a:ext>
                  </a:extLst>
                </a:gridCol>
                <a:gridCol w="2408665">
                  <a:extLst>
                    <a:ext uri="{9D8B030D-6E8A-4147-A177-3AD203B41FA5}">
                      <a16:colId xmlns:a16="http://schemas.microsoft.com/office/drawing/2014/main" val="1659277456"/>
                    </a:ext>
                  </a:extLst>
                </a:gridCol>
                <a:gridCol w="1661746">
                  <a:extLst>
                    <a:ext uri="{9D8B030D-6E8A-4147-A177-3AD203B41FA5}">
                      <a16:colId xmlns:a16="http://schemas.microsoft.com/office/drawing/2014/main" val="2045668769"/>
                    </a:ext>
                  </a:extLst>
                </a:gridCol>
                <a:gridCol w="1599343">
                  <a:extLst>
                    <a:ext uri="{9D8B030D-6E8A-4147-A177-3AD203B41FA5}">
                      <a16:colId xmlns:a16="http://schemas.microsoft.com/office/drawing/2014/main" val="3955601465"/>
                    </a:ext>
                  </a:extLst>
                </a:gridCol>
              </a:tblGrid>
              <a:tr h="370840">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nl-NL" sz="1000" b="1"/>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Licht 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nl-NL" sz="1000" b="1"/>
                        <a:t>GGR:</a:t>
                      </a:r>
                    </a:p>
                    <a:p>
                      <a:pPr algn="ctr"/>
                      <a:r>
                        <a:rPr lang="nl-NL" sz="1000" b="1"/>
                        <a:t>Matig t/m extreem</a:t>
                      </a:r>
                    </a:p>
                    <a:p>
                      <a:pPr algn="ctr"/>
                      <a:r>
                        <a:rPr lang="nl-NL" sz="1000" b="1"/>
                        <a:t>verhoogd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8842793"/>
                  </a:ext>
                </a:extLst>
              </a:tr>
              <a:tr h="370840">
                <a:tc>
                  <a:txBody>
                    <a:bodyPr/>
                    <a:lstStyle/>
                    <a:p>
                      <a:pPr algn="ctr"/>
                      <a:r>
                        <a:rPr lang="nl-NL" sz="1200" b="1"/>
                        <a:t>Implementatie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Projectleider /netwerkregisseur</a:t>
                      </a:r>
                    </a:p>
                    <a:p>
                      <a:r>
                        <a:rPr lang="nl-NL" sz="800"/>
                        <a:t>Monitoring &amp; evaluatie</a:t>
                      </a:r>
                    </a:p>
                    <a:p>
                      <a:r>
                        <a:rPr lang="nl-NL" sz="800"/>
                        <a:t>Opleiding CZV</a:t>
                      </a:r>
                    </a:p>
                    <a:p>
                      <a:r>
                        <a:rPr lang="nl-NL" sz="800"/>
                        <a:t>Communicatie en materieel</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7908174"/>
                  </a:ext>
                </a:extLst>
              </a:tr>
              <a:tr h="370840">
                <a:tc>
                  <a:txBody>
                    <a:bodyPr/>
                    <a:lstStyle/>
                    <a:p>
                      <a:pPr algn="ctr"/>
                      <a:r>
                        <a:rPr lang="nl-NL" sz="1200" b="1"/>
                        <a:t>Uitvoer</a:t>
                      </a:r>
                    </a:p>
                    <a:p>
                      <a:pPr algn="ctr"/>
                      <a:r>
                        <a:rPr lang="nl-NL" sz="1200" b="1"/>
                        <a:t>professionals</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Centrale zorgverlener</a:t>
                      </a:r>
                    </a:p>
                    <a:p>
                      <a:pPr marL="126000" indent="-126000">
                        <a:buClr>
                          <a:schemeClr val="tx2"/>
                        </a:buClr>
                        <a:buFont typeface="Systeemlettertype regulier"/>
                        <a:buChar char="–"/>
                      </a:pPr>
                      <a:r>
                        <a:rPr lang="nl-NL" sz="800"/>
                        <a:t>Brede anamnese van biomedische, psychosociale en leefstijlfactoren</a:t>
                      </a:r>
                    </a:p>
                    <a:p>
                      <a:pPr marL="126000" indent="-126000">
                        <a:buClr>
                          <a:schemeClr val="tx2"/>
                        </a:buClr>
                        <a:buFont typeface="Systeemlettertype regulier"/>
                        <a:buChar char="–"/>
                      </a:pPr>
                      <a:r>
                        <a:rPr lang="nl-NL" sz="800"/>
                        <a:t>Coördinatie-uren</a:t>
                      </a:r>
                    </a:p>
                    <a:p>
                      <a:r>
                        <a:rPr lang="nl-NL" sz="800"/>
                        <a:t>Gecombineerde leefstijlinterventie (GLI)</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a:r>
                        <a:rPr lang="nl-NL" sz="800"/>
                        <a:t>Betaald door ZVW</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04792602"/>
                  </a:ext>
                </a:extLst>
              </a:tr>
              <a:tr h="370840">
                <a:tc>
                  <a:txBody>
                    <a:bodyPr/>
                    <a:lstStyle/>
                    <a:p>
                      <a:pPr algn="ctr"/>
                      <a:r>
                        <a:rPr lang="nl-NL" sz="1200" b="1"/>
                        <a:t>Aanbod</a:t>
                      </a:r>
                    </a:p>
                    <a:p>
                      <a:pPr algn="ctr"/>
                      <a:r>
                        <a:rPr lang="nl-NL" sz="1200" b="1"/>
                        <a:t>sociaal domein</a:t>
                      </a:r>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nl-NL" sz="800"/>
                        <a:t>Schuldhulpverlening</a:t>
                      </a:r>
                    </a:p>
                    <a:p>
                      <a:r>
                        <a:rPr lang="nl-NL" sz="800"/>
                        <a:t>Opvoedondersteuning</a:t>
                      </a:r>
                    </a:p>
                    <a:p>
                      <a:r>
                        <a:rPr lang="nl-NL" sz="800"/>
                        <a:t>Sport- en beweegaanbod,</a:t>
                      </a:r>
                    </a:p>
                    <a:p>
                      <a:r>
                        <a:rPr lang="nl-NL" sz="800"/>
                        <a:t>Activiteiten op het gebied van gezonde voeding</a:t>
                      </a:r>
                    </a:p>
                    <a:p>
                      <a:r>
                        <a:rPr lang="nl-NL" sz="800"/>
                        <a:t>Activiteiten op sociaal-emotionele ontwikkeling</a:t>
                      </a:r>
                    </a:p>
                  </a:txBody>
                  <a:tcPr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p>
                      <a:pPr algn="ctr"/>
                      <a:endParaRPr lang="nl-NL" sz="80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a:t>Betaald door gemeente</a:t>
                      </a:r>
                    </a:p>
                    <a:p>
                      <a:pPr algn="ctr"/>
                      <a:endParaRPr lang="nl-NL" sz="800"/>
                    </a:p>
                  </a:txBody>
                  <a:tcPr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21107496"/>
                  </a:ext>
                </a:extLst>
              </a:tr>
            </a:tbl>
          </a:graphicData>
        </a:graphic>
      </p:graphicFrame>
      <p:sp>
        <p:nvSpPr>
          <p:cNvPr id="4" name="Tijdelijke aanduiding voor tekst 3">
            <a:extLst>
              <a:ext uri="{FF2B5EF4-FFF2-40B4-BE49-F238E27FC236}">
                <a16:creationId xmlns:a16="http://schemas.microsoft.com/office/drawing/2014/main" id="{A7260197-A532-A07F-AE69-207623F92B0F}"/>
              </a:ext>
            </a:extLst>
          </p:cNvPr>
          <p:cNvSpPr>
            <a:spLocks noGrp="1"/>
          </p:cNvSpPr>
          <p:nvPr>
            <p:ph type="body" sz="half" idx="14"/>
          </p:nvPr>
        </p:nvSpPr>
        <p:spPr/>
        <p:txBody>
          <a:bodyPr/>
          <a:lstStyle/>
          <a:p>
            <a:r>
              <a:rPr lang="nl-NL"/>
              <a:t>*Definitie GGR: Gewicht-Gerelateerd Risico; kinderen vanaf een matig verhoogd GGR, wat wil zeggen</a:t>
            </a:r>
          </a:p>
          <a:p>
            <a:r>
              <a:rPr lang="nl-NL"/>
              <a:t>kinderen met overgewicht (BMI 25-30) + </a:t>
            </a:r>
            <a:r>
              <a:rPr lang="nl-NL" err="1"/>
              <a:t>comorbiditeiten</a:t>
            </a:r>
            <a:r>
              <a:rPr lang="nl-NL"/>
              <a:t> én kinderen met obesitas (BMI&gt;30)</a:t>
            </a:r>
          </a:p>
        </p:txBody>
      </p:sp>
    </p:spTree>
    <p:extLst>
      <p:ext uri="{BB962C8B-B14F-4D97-AF65-F5344CB8AC3E}">
        <p14:creationId xmlns:p14="http://schemas.microsoft.com/office/powerpoint/2010/main" val="1958244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a:t>Casussen</a:t>
            </a:r>
          </a:p>
        </p:txBody>
      </p:sp>
    </p:spTree>
    <p:extLst>
      <p:ext uri="{BB962C8B-B14F-4D97-AF65-F5344CB8AC3E}">
        <p14:creationId xmlns:p14="http://schemas.microsoft.com/office/powerpoint/2010/main" val="3945316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DEDD5CF7-58BB-BE37-F950-05871E844EB8}"/>
              </a:ext>
            </a:extLst>
          </p:cNvPr>
          <p:cNvPicPr>
            <a:picLocks noGrp="1" noChangeAspect="1"/>
          </p:cNvPicPr>
          <p:nvPr>
            <p:ph type="pic" idx="13"/>
          </p:nvPr>
        </p:nvPicPr>
        <p:blipFill>
          <a:blip r:embed="rId2"/>
          <a:srcRect l="79" r="79"/>
          <a:stretch>
            <a:fillRect/>
          </a:stretch>
        </p:blipFill>
        <p:spPr/>
      </p:pic>
      <p:sp>
        <p:nvSpPr>
          <p:cNvPr id="3" name="Titel 2">
            <a:extLst>
              <a:ext uri="{FF2B5EF4-FFF2-40B4-BE49-F238E27FC236}">
                <a16:creationId xmlns:a16="http://schemas.microsoft.com/office/drawing/2014/main" id="{275A50F3-027D-E354-1D25-CFBEF63A9B03}"/>
              </a:ext>
            </a:extLst>
          </p:cNvPr>
          <p:cNvSpPr>
            <a:spLocks noGrp="1"/>
          </p:cNvSpPr>
          <p:nvPr>
            <p:ph type="title"/>
          </p:nvPr>
        </p:nvSpPr>
        <p:spPr/>
        <p:txBody>
          <a:bodyPr/>
          <a:lstStyle/>
          <a:p>
            <a:r>
              <a:rPr lang="nl-NL"/>
              <a:t>Guido is acht jaar oud en heeft last van obesitas (132 cm; 40 kilo).</a:t>
            </a:r>
          </a:p>
        </p:txBody>
      </p:sp>
      <p:sp>
        <p:nvSpPr>
          <p:cNvPr id="4" name="Tijdelijke aanduiding voor inhoud 3">
            <a:extLst>
              <a:ext uri="{FF2B5EF4-FFF2-40B4-BE49-F238E27FC236}">
                <a16:creationId xmlns:a16="http://schemas.microsoft.com/office/drawing/2014/main" id="{BBC93655-0246-91B0-9A5B-ADB52CB67490}"/>
              </a:ext>
            </a:extLst>
          </p:cNvPr>
          <p:cNvSpPr>
            <a:spLocks noGrp="1"/>
          </p:cNvSpPr>
          <p:nvPr>
            <p:ph idx="1"/>
          </p:nvPr>
        </p:nvSpPr>
        <p:spPr/>
        <p:txBody>
          <a:bodyPr/>
          <a:lstStyle/>
          <a:p>
            <a:r>
              <a:rPr lang="nl-NL"/>
              <a:t>Guido zit niet lekker in zijn vel, heeft weinig vrienden</a:t>
            </a:r>
          </a:p>
          <a:p>
            <a:r>
              <a:rPr lang="nl-NL"/>
              <a:t>en wordt gepest op school. Hier is hij heel verdrietig</a:t>
            </a:r>
          </a:p>
          <a:p>
            <a:r>
              <a:rPr lang="nl-NL"/>
              <a:t>over en eten is voor hem de manier om zich weer</a:t>
            </a:r>
          </a:p>
          <a:p>
            <a:r>
              <a:rPr lang="nl-NL"/>
              <a:t>beter te voelen. Zijn ouders zijn gescheiden en</a:t>
            </a:r>
          </a:p>
          <a:p>
            <a:r>
              <a:rPr lang="nl-NL"/>
              <a:t>hebben een co-ouderschap omgangsregeling. Beide</a:t>
            </a:r>
          </a:p>
          <a:p>
            <a:r>
              <a:rPr lang="nl-NL"/>
              <a:t>ouders voelen zich schuldig over de gevolgen van de</a:t>
            </a:r>
          </a:p>
          <a:p>
            <a:r>
              <a:rPr lang="nl-NL"/>
              <a:t>scheiding en willen dat Guido niks te kort komt.</a:t>
            </a:r>
          </a:p>
        </p:txBody>
      </p:sp>
    </p:spTree>
    <p:extLst>
      <p:ext uri="{BB962C8B-B14F-4D97-AF65-F5344CB8AC3E}">
        <p14:creationId xmlns:p14="http://schemas.microsoft.com/office/powerpoint/2010/main" val="4149014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BBC06703-0BD8-3BAB-32F5-AE13298236D5}"/>
              </a:ext>
            </a:extLst>
          </p:cNvPr>
          <p:cNvPicPr>
            <a:picLocks noGrp="1" noChangeAspect="1"/>
          </p:cNvPicPr>
          <p:nvPr>
            <p:ph type="pic" idx="13"/>
          </p:nvPr>
        </p:nvPicPr>
        <p:blipFill>
          <a:blip r:embed="rId2"/>
          <a:srcRect l="79" r="79"/>
          <a:stretch>
            <a:fillRect/>
          </a:stretch>
        </p:blipFill>
        <p:spPr/>
      </p:pic>
      <p:sp>
        <p:nvSpPr>
          <p:cNvPr id="3" name="Titel 2">
            <a:extLst>
              <a:ext uri="{FF2B5EF4-FFF2-40B4-BE49-F238E27FC236}">
                <a16:creationId xmlns:a16="http://schemas.microsoft.com/office/drawing/2014/main" id="{07FC8588-32EF-63EA-E6DB-60E0B27E8E2F}"/>
              </a:ext>
            </a:extLst>
          </p:cNvPr>
          <p:cNvSpPr>
            <a:spLocks noGrp="1"/>
          </p:cNvSpPr>
          <p:nvPr>
            <p:ph type="title"/>
          </p:nvPr>
        </p:nvSpPr>
        <p:spPr/>
        <p:txBody>
          <a:bodyPr/>
          <a:lstStyle/>
          <a:p>
            <a:r>
              <a:rPr lang="nl-NL"/>
              <a:t>Ezra is negen jaar oud en heeft last van obesitas (136 cm; 44 kilo).</a:t>
            </a:r>
          </a:p>
        </p:txBody>
      </p:sp>
      <p:sp>
        <p:nvSpPr>
          <p:cNvPr id="4" name="Tijdelijke aanduiding voor inhoud 3">
            <a:extLst>
              <a:ext uri="{FF2B5EF4-FFF2-40B4-BE49-F238E27FC236}">
                <a16:creationId xmlns:a16="http://schemas.microsoft.com/office/drawing/2014/main" id="{0E299046-C354-EF94-13D6-20C3C3E98C64}"/>
              </a:ext>
            </a:extLst>
          </p:cNvPr>
          <p:cNvSpPr>
            <a:spLocks noGrp="1"/>
          </p:cNvSpPr>
          <p:nvPr>
            <p:ph idx="1"/>
          </p:nvPr>
        </p:nvSpPr>
        <p:spPr/>
        <p:txBody>
          <a:bodyPr/>
          <a:lstStyle/>
          <a:p>
            <a:r>
              <a:rPr lang="nl-NL"/>
              <a:t>Ze woont samen met haar vader, moeder, twee broers</a:t>
            </a:r>
          </a:p>
          <a:p>
            <a:r>
              <a:rPr lang="nl-NL"/>
              <a:t>en één zusje in een klein appartement. Vader werkt</a:t>
            </a:r>
          </a:p>
          <a:p>
            <a:r>
              <a:rPr lang="nl-NL"/>
              <a:t>als taxichauffeur en moeder werkt in de zorg. Beide</a:t>
            </a:r>
          </a:p>
          <a:p>
            <a:r>
              <a:rPr lang="nl-NL"/>
              <a:t>ouders hebben onregelmatige diensten en moeten</a:t>
            </a:r>
          </a:p>
          <a:p>
            <a:r>
              <a:rPr lang="nl-NL"/>
              <a:t>veel werken om rond te komen. Hierdoor heeft het</a:t>
            </a:r>
          </a:p>
          <a:p>
            <a:r>
              <a:rPr lang="nl-NL"/>
              <a:t>gezin weinig structuur en weinig tijd voor sport en</a:t>
            </a:r>
          </a:p>
          <a:p>
            <a:r>
              <a:rPr lang="nl-NL"/>
              <a:t>koken. Overgewicht speelt bij het hele gezin.</a:t>
            </a:r>
          </a:p>
        </p:txBody>
      </p:sp>
    </p:spTree>
    <p:extLst>
      <p:ext uri="{BB962C8B-B14F-4D97-AF65-F5344CB8AC3E}">
        <p14:creationId xmlns:p14="http://schemas.microsoft.com/office/powerpoint/2010/main" val="39815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a:extLst>
              <a:ext uri="{FF2B5EF4-FFF2-40B4-BE49-F238E27FC236}">
                <a16:creationId xmlns:a16="http://schemas.microsoft.com/office/drawing/2014/main" id="{8D906127-E940-12B3-0A59-8FB8DA719D9C}"/>
              </a:ext>
            </a:extLst>
          </p:cNvPr>
          <p:cNvPicPr>
            <a:picLocks noGrp="1" noChangeAspect="1"/>
          </p:cNvPicPr>
          <p:nvPr>
            <p:ph type="pic" idx="13"/>
          </p:nvPr>
        </p:nvPicPr>
        <p:blipFill>
          <a:blip r:embed="rId2"/>
          <a:srcRect l="79" r="79"/>
          <a:stretch>
            <a:fillRect/>
          </a:stretch>
        </p:blipFill>
        <p:spPr/>
      </p:pic>
      <p:sp>
        <p:nvSpPr>
          <p:cNvPr id="3" name="Titel 2">
            <a:extLst>
              <a:ext uri="{FF2B5EF4-FFF2-40B4-BE49-F238E27FC236}">
                <a16:creationId xmlns:a16="http://schemas.microsoft.com/office/drawing/2014/main" id="{D08A4C63-D1B0-2C0E-2ACE-70F9E2398EF3}"/>
              </a:ext>
            </a:extLst>
          </p:cNvPr>
          <p:cNvSpPr>
            <a:spLocks noGrp="1"/>
          </p:cNvSpPr>
          <p:nvPr>
            <p:ph type="title"/>
          </p:nvPr>
        </p:nvSpPr>
        <p:spPr/>
        <p:txBody>
          <a:bodyPr/>
          <a:lstStyle/>
          <a:p>
            <a:r>
              <a:rPr lang="nl-NL"/>
              <a:t>Karim is zeven jaar oud en heeft last van obesitas (130 cm; 39 kilo).</a:t>
            </a:r>
          </a:p>
        </p:txBody>
      </p:sp>
      <p:sp>
        <p:nvSpPr>
          <p:cNvPr id="4" name="Tijdelijke aanduiding voor inhoud 3">
            <a:extLst>
              <a:ext uri="{FF2B5EF4-FFF2-40B4-BE49-F238E27FC236}">
                <a16:creationId xmlns:a16="http://schemas.microsoft.com/office/drawing/2014/main" id="{7EFDAE45-9926-C848-865A-46B3D0E77DF2}"/>
              </a:ext>
            </a:extLst>
          </p:cNvPr>
          <p:cNvSpPr>
            <a:spLocks noGrp="1"/>
          </p:cNvSpPr>
          <p:nvPr>
            <p:ph idx="1"/>
          </p:nvPr>
        </p:nvSpPr>
        <p:spPr>
          <a:xfrm>
            <a:off x="1332000" y="2340000"/>
            <a:ext cx="6480000" cy="2376000"/>
          </a:xfrm>
        </p:spPr>
        <p:txBody>
          <a:bodyPr/>
          <a:lstStyle/>
          <a:p>
            <a:pPr>
              <a:lnSpc>
                <a:spcPct val="100000"/>
              </a:lnSpc>
            </a:pPr>
            <a:r>
              <a:rPr lang="nl-NL"/>
              <a:t>Hij woont samen met zijn twee zussen bij zijn moeder. Zijn moeder</a:t>
            </a:r>
          </a:p>
          <a:p>
            <a:pPr>
              <a:lnSpc>
                <a:spcPct val="100000"/>
              </a:lnSpc>
            </a:pPr>
            <a:r>
              <a:rPr lang="nl-NL"/>
              <a:t>heeft vroeger te maken gehad met huiselijk geweld. Hierdoor is zijn</a:t>
            </a:r>
          </a:p>
          <a:p>
            <a:pPr>
              <a:lnSpc>
                <a:spcPct val="100000"/>
              </a:lnSpc>
            </a:pPr>
            <a:r>
              <a:rPr lang="nl-NL"/>
              <a:t>moeder heel beschermend over haar kinderen. Karim heeft zijn</a:t>
            </a:r>
          </a:p>
          <a:p>
            <a:pPr>
              <a:lnSpc>
                <a:spcPct val="100000"/>
              </a:lnSpc>
            </a:pPr>
            <a:r>
              <a:rPr lang="nl-NL"/>
              <a:t>vader sinds zijn 4de niet meer gezien. Zijn moeder werkt 40 uur</a:t>
            </a:r>
          </a:p>
          <a:p>
            <a:pPr>
              <a:lnSpc>
                <a:spcPct val="100000"/>
              </a:lnSpc>
            </a:pPr>
            <a:r>
              <a:rPr lang="nl-NL"/>
              <a:t>als administratief medewerker. De kinderen brengen een hoop tijd</a:t>
            </a:r>
          </a:p>
          <a:p>
            <a:pPr>
              <a:lnSpc>
                <a:spcPct val="100000"/>
              </a:lnSpc>
            </a:pPr>
            <a:r>
              <a:rPr lang="nl-NL"/>
              <a:t>door bij hun oma, die bij hun in de buurt woont. Karim vindt voetbal</a:t>
            </a:r>
          </a:p>
          <a:p>
            <a:pPr>
              <a:lnSpc>
                <a:spcPct val="100000"/>
              </a:lnSpc>
            </a:pPr>
            <a:r>
              <a:rPr lang="nl-NL"/>
              <a:t>leuk, maar is bang dat hij te slecht is voor een voetbalvereniging.</a:t>
            </a:r>
          </a:p>
          <a:p>
            <a:pPr>
              <a:lnSpc>
                <a:spcPct val="100000"/>
              </a:lnSpc>
            </a:pPr>
            <a:r>
              <a:rPr lang="nl-NL"/>
              <a:t>Daarnaast heeft het gezin heeft geen geld voor sport en geen tijd</a:t>
            </a:r>
          </a:p>
          <a:p>
            <a:pPr>
              <a:lnSpc>
                <a:spcPct val="100000"/>
              </a:lnSpc>
            </a:pPr>
            <a:r>
              <a:rPr lang="nl-NL"/>
              <a:t>voor vrijwilligerstaken op de club (die verplicht zijn).</a:t>
            </a:r>
          </a:p>
        </p:txBody>
      </p:sp>
    </p:spTree>
    <p:extLst>
      <p:ext uri="{BB962C8B-B14F-4D97-AF65-F5344CB8AC3E}">
        <p14:creationId xmlns:p14="http://schemas.microsoft.com/office/powerpoint/2010/main" val="258309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a:t>Overgewicht in feiten en cijfers (landelijk)</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p:txBody>
          <a:bodyPr/>
          <a:lstStyle/>
          <a:p>
            <a:r>
              <a:rPr lang="nl-NL" noProof="1"/>
              <a:t>1 NJI</a:t>
            </a:r>
          </a:p>
          <a:p>
            <a:r>
              <a:rPr lang="nl-NL" noProof="1"/>
              <a:t>2 Worldobesityfederation</a:t>
            </a:r>
          </a:p>
          <a:p>
            <a:r>
              <a:rPr lang="nl-NL" noProof="1"/>
              <a:t>3 MaastrichtUniversity</a:t>
            </a:r>
          </a:p>
          <a:p>
            <a:r>
              <a:rPr lang="nl-NL" noProof="1"/>
              <a:t>4 loketgezondleven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a:t>1 op 8</a:t>
            </a:r>
          </a:p>
          <a:p>
            <a:pPr lvl="1"/>
            <a:r>
              <a:rPr lang="nl-NL"/>
              <a:t>kinderen in Nederland</a:t>
            </a:r>
          </a:p>
          <a:p>
            <a:pPr lvl="1"/>
            <a:r>
              <a:rPr lang="nl-NL"/>
              <a:t>heeft overgewicht.</a:t>
            </a:r>
            <a:r>
              <a:rPr lang="nl-NL" baseline="3000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a:t>100%</a:t>
            </a:r>
          </a:p>
          <a:p>
            <a:pPr lvl="1"/>
            <a:r>
              <a:rPr lang="nl-NL"/>
              <a:t>Er wordt een 100% stijging verwacht van obesitas</a:t>
            </a:r>
          </a:p>
          <a:p>
            <a:pPr lvl="1"/>
            <a:r>
              <a:rPr lang="nl-NL"/>
              <a:t>bij kinderen tussen 2020 en 2035.</a:t>
            </a:r>
            <a:r>
              <a:rPr lang="nl-NL" baseline="30000"/>
              <a:t>2</a:t>
            </a:r>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a:t>79 </a:t>
            </a:r>
            <a:r>
              <a:rPr lang="nl-NL" err="1"/>
              <a:t>mld</a:t>
            </a:r>
            <a:endParaRPr lang="nl-NL"/>
          </a:p>
          <a:p>
            <a:pPr lvl="1"/>
            <a:r>
              <a:rPr lang="nl-NL"/>
              <a:t>Kosten overgewicht en obesitas bij volwassenen</a:t>
            </a:r>
          </a:p>
          <a:p>
            <a:pPr lvl="1"/>
            <a:r>
              <a:rPr lang="nl-NL"/>
              <a:t>zijn ruim 79 miljard per jaar.</a:t>
            </a:r>
            <a:r>
              <a:rPr lang="nl-NL" baseline="30000"/>
              <a:t>3</a:t>
            </a:r>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a:t>Gevolgen</a:t>
            </a:r>
          </a:p>
          <a:p>
            <a:pPr lvl="1"/>
            <a:r>
              <a:rPr lang="nl-NL"/>
              <a:t>Kinderen met overgewicht en obesitas ervaren</a:t>
            </a:r>
          </a:p>
          <a:p>
            <a:pPr lvl="1"/>
            <a:r>
              <a:rPr lang="nl-NL"/>
              <a:t>meer fysieke, sociale en mentale problemen en</a:t>
            </a:r>
          </a:p>
          <a:p>
            <a:pPr lvl="1"/>
            <a:r>
              <a:rPr lang="nl-NL"/>
              <a:t>dit heeft een negatieve invloed op de kwaliteit van</a:t>
            </a:r>
          </a:p>
          <a:p>
            <a:pPr lvl="1"/>
            <a:r>
              <a:rPr lang="nl-NL"/>
              <a:t>leven van het kind.</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a:t>1 op 2</a:t>
            </a:r>
          </a:p>
          <a:p>
            <a:pPr lvl="1"/>
            <a:r>
              <a:rPr lang="nl-NL"/>
              <a:t>Volwassenen heeft overgewicht.</a:t>
            </a:r>
            <a:r>
              <a:rPr lang="nl-NL" baseline="30000"/>
              <a:t>4</a:t>
            </a:r>
          </a:p>
        </p:txBody>
      </p:sp>
    </p:spTree>
    <p:extLst>
      <p:ext uri="{BB962C8B-B14F-4D97-AF65-F5344CB8AC3E}">
        <p14:creationId xmlns:p14="http://schemas.microsoft.com/office/powerpoint/2010/main" val="108270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7A0C589-AE6D-876A-2C3B-231000346638}"/>
              </a:ext>
            </a:extLst>
          </p:cNvPr>
          <p:cNvSpPr>
            <a:spLocks noGrp="1"/>
          </p:cNvSpPr>
          <p:nvPr>
            <p:ph type="body" sz="half" idx="15"/>
          </p:nvPr>
        </p:nvSpPr>
        <p:spPr/>
        <p:txBody>
          <a:bodyPr/>
          <a:lstStyle/>
          <a:p>
            <a:endParaRPr lang="nl-NL"/>
          </a:p>
        </p:txBody>
      </p:sp>
      <p:sp>
        <p:nvSpPr>
          <p:cNvPr id="3" name="Tijdelijke aanduiding voor afbeelding 2">
            <a:extLst>
              <a:ext uri="{FF2B5EF4-FFF2-40B4-BE49-F238E27FC236}">
                <a16:creationId xmlns:a16="http://schemas.microsoft.com/office/drawing/2014/main" id="{1EB8BC0F-2346-3B64-864A-F5D048D08AE0}"/>
              </a:ext>
            </a:extLst>
          </p:cNvPr>
          <p:cNvSpPr>
            <a:spLocks noGrp="1"/>
          </p:cNvSpPr>
          <p:nvPr>
            <p:ph type="pic" idx="13"/>
          </p:nvPr>
        </p:nvSpPr>
        <p:spPr/>
      </p:sp>
    </p:spTree>
    <p:extLst>
      <p:ext uri="{BB962C8B-B14F-4D97-AF65-F5344CB8AC3E}">
        <p14:creationId xmlns:p14="http://schemas.microsoft.com/office/powerpoint/2010/main" val="3244829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1AA0-B665-0C15-3FC2-567723BF1DAD}"/>
              </a:ext>
            </a:extLst>
          </p:cNvPr>
          <p:cNvSpPr>
            <a:spLocks noGrp="1"/>
          </p:cNvSpPr>
          <p:nvPr>
            <p:ph type="title"/>
          </p:nvPr>
        </p:nvSpPr>
        <p:spPr/>
        <p:txBody>
          <a:bodyPr/>
          <a:lstStyle/>
          <a:p>
            <a:r>
              <a:rPr lang="nl-NL"/>
              <a:t>Overgewicht in feiten en cijfers (regionaal)</a:t>
            </a:r>
          </a:p>
        </p:txBody>
      </p:sp>
      <p:sp>
        <p:nvSpPr>
          <p:cNvPr id="3" name="Tijdelijke aanduiding voor tekst 2">
            <a:extLst>
              <a:ext uri="{FF2B5EF4-FFF2-40B4-BE49-F238E27FC236}">
                <a16:creationId xmlns:a16="http://schemas.microsoft.com/office/drawing/2014/main" id="{0AC57C50-177D-2D36-792B-FA7F852E2F65}"/>
              </a:ext>
            </a:extLst>
          </p:cNvPr>
          <p:cNvSpPr>
            <a:spLocks noGrp="1"/>
          </p:cNvSpPr>
          <p:nvPr>
            <p:ph type="body" sz="half" idx="14"/>
          </p:nvPr>
        </p:nvSpPr>
        <p:spPr/>
        <p:txBody>
          <a:bodyPr/>
          <a:lstStyle/>
          <a:p>
            <a:r>
              <a:rPr lang="nl-NL" noProof="1"/>
              <a:t>1 BRON</a:t>
            </a:r>
          </a:p>
        </p:txBody>
      </p:sp>
      <p:sp>
        <p:nvSpPr>
          <p:cNvPr id="4" name="Tijdelijke aanduiding voor tekst 3">
            <a:extLst>
              <a:ext uri="{FF2B5EF4-FFF2-40B4-BE49-F238E27FC236}">
                <a16:creationId xmlns:a16="http://schemas.microsoft.com/office/drawing/2014/main" id="{4D16FA19-9AC3-AEA7-D9B4-C73ACF53C567}"/>
              </a:ext>
            </a:extLst>
          </p:cNvPr>
          <p:cNvSpPr>
            <a:spLocks noGrp="1"/>
          </p:cNvSpPr>
          <p:nvPr>
            <p:ph type="body" sz="quarter" idx="15"/>
          </p:nvPr>
        </p:nvSpPr>
        <p:spPr/>
        <p:txBody>
          <a:bodyPr/>
          <a:lstStyle/>
          <a:p>
            <a:r>
              <a:rPr lang="nl-NL"/>
              <a:t>1 op x</a:t>
            </a:r>
          </a:p>
          <a:p>
            <a:pPr lvl="1"/>
            <a:r>
              <a:rPr lang="nl-NL"/>
              <a:t>kinderen in x</a:t>
            </a:r>
          </a:p>
          <a:p>
            <a:pPr lvl="1"/>
            <a:r>
              <a:rPr lang="nl-NL"/>
              <a:t>heeft overgewicht.</a:t>
            </a:r>
            <a:r>
              <a:rPr lang="nl-NL" baseline="30000"/>
              <a:t>1</a:t>
            </a:r>
          </a:p>
        </p:txBody>
      </p:sp>
      <p:sp>
        <p:nvSpPr>
          <p:cNvPr id="5" name="Tijdelijke aanduiding voor tekst 4">
            <a:extLst>
              <a:ext uri="{FF2B5EF4-FFF2-40B4-BE49-F238E27FC236}">
                <a16:creationId xmlns:a16="http://schemas.microsoft.com/office/drawing/2014/main" id="{FB341C1B-93A1-98B3-DF33-A82094D62F8D}"/>
              </a:ext>
            </a:extLst>
          </p:cNvPr>
          <p:cNvSpPr>
            <a:spLocks noGrp="1"/>
          </p:cNvSpPr>
          <p:nvPr>
            <p:ph type="body" sz="half" idx="20"/>
          </p:nvPr>
        </p:nvSpPr>
        <p:spPr/>
        <p:txBody>
          <a:bodyPr/>
          <a:lstStyle/>
          <a:p>
            <a:endParaRPr lang="nl-NL"/>
          </a:p>
        </p:txBody>
      </p:sp>
      <p:sp>
        <p:nvSpPr>
          <p:cNvPr id="6" name="Tijdelijke aanduiding voor tekst 5">
            <a:extLst>
              <a:ext uri="{FF2B5EF4-FFF2-40B4-BE49-F238E27FC236}">
                <a16:creationId xmlns:a16="http://schemas.microsoft.com/office/drawing/2014/main" id="{F014732B-63B0-F122-A79A-64ED3C1ABCD0}"/>
              </a:ext>
            </a:extLst>
          </p:cNvPr>
          <p:cNvSpPr>
            <a:spLocks noGrp="1"/>
          </p:cNvSpPr>
          <p:nvPr>
            <p:ph type="body" sz="half" idx="21"/>
          </p:nvPr>
        </p:nvSpPr>
        <p:spPr/>
        <p:txBody>
          <a:bodyPr/>
          <a:lstStyle/>
          <a:p>
            <a:endParaRPr lang="nl-NL"/>
          </a:p>
        </p:txBody>
      </p:sp>
      <p:sp>
        <p:nvSpPr>
          <p:cNvPr id="7" name="Tijdelijke aanduiding voor tekst 6">
            <a:extLst>
              <a:ext uri="{FF2B5EF4-FFF2-40B4-BE49-F238E27FC236}">
                <a16:creationId xmlns:a16="http://schemas.microsoft.com/office/drawing/2014/main" id="{AB1197B3-1CA1-96F5-11ED-916253C168CF}"/>
              </a:ext>
            </a:extLst>
          </p:cNvPr>
          <p:cNvSpPr>
            <a:spLocks noGrp="1"/>
          </p:cNvSpPr>
          <p:nvPr>
            <p:ph type="body" sz="quarter" idx="22"/>
          </p:nvPr>
        </p:nvSpPr>
        <p:spPr/>
        <p:txBody>
          <a:bodyPr/>
          <a:lstStyle/>
          <a:p>
            <a:r>
              <a:rPr lang="nl-NL"/>
              <a:t>…</a:t>
            </a:r>
          </a:p>
          <a:p>
            <a:pPr lvl="1"/>
            <a:r>
              <a:rPr lang="nl-NL"/>
              <a:t>…</a:t>
            </a:r>
            <a:endParaRPr lang="nl-NL" baseline="30000"/>
          </a:p>
        </p:txBody>
      </p:sp>
      <p:sp>
        <p:nvSpPr>
          <p:cNvPr id="8" name="Tijdelijke aanduiding voor tekst 7">
            <a:extLst>
              <a:ext uri="{FF2B5EF4-FFF2-40B4-BE49-F238E27FC236}">
                <a16:creationId xmlns:a16="http://schemas.microsoft.com/office/drawing/2014/main" id="{8645D2CB-80E7-5349-DEC6-CC95ED6A13E0}"/>
              </a:ext>
            </a:extLst>
          </p:cNvPr>
          <p:cNvSpPr>
            <a:spLocks noGrp="1"/>
          </p:cNvSpPr>
          <p:nvPr>
            <p:ph type="body" sz="half" idx="23"/>
          </p:nvPr>
        </p:nvSpPr>
        <p:spPr/>
        <p:txBody>
          <a:bodyPr/>
          <a:lstStyle/>
          <a:p>
            <a:endParaRPr lang="nl-NL"/>
          </a:p>
        </p:txBody>
      </p:sp>
      <p:sp>
        <p:nvSpPr>
          <p:cNvPr id="9" name="Tijdelijke aanduiding voor tekst 8">
            <a:extLst>
              <a:ext uri="{FF2B5EF4-FFF2-40B4-BE49-F238E27FC236}">
                <a16:creationId xmlns:a16="http://schemas.microsoft.com/office/drawing/2014/main" id="{E874AFD2-F9C6-3852-241A-3F4E7CE6920C}"/>
              </a:ext>
            </a:extLst>
          </p:cNvPr>
          <p:cNvSpPr>
            <a:spLocks noGrp="1"/>
          </p:cNvSpPr>
          <p:nvPr>
            <p:ph type="body" sz="quarter" idx="24"/>
          </p:nvPr>
        </p:nvSpPr>
        <p:spPr/>
        <p:txBody>
          <a:bodyPr/>
          <a:lstStyle/>
          <a:p>
            <a:r>
              <a:rPr lang="nl-NL"/>
              <a:t>…</a:t>
            </a:r>
          </a:p>
          <a:p>
            <a:pPr lvl="1"/>
            <a:r>
              <a:rPr lang="nl-NL"/>
              <a:t>…</a:t>
            </a:r>
            <a:endParaRPr lang="nl-NL" baseline="30000"/>
          </a:p>
        </p:txBody>
      </p:sp>
      <p:sp>
        <p:nvSpPr>
          <p:cNvPr id="10" name="Tijdelijke aanduiding voor tekst 9">
            <a:extLst>
              <a:ext uri="{FF2B5EF4-FFF2-40B4-BE49-F238E27FC236}">
                <a16:creationId xmlns:a16="http://schemas.microsoft.com/office/drawing/2014/main" id="{5F96B2C4-396A-8587-5B23-F94ADB41CDF7}"/>
              </a:ext>
            </a:extLst>
          </p:cNvPr>
          <p:cNvSpPr>
            <a:spLocks noGrp="1"/>
          </p:cNvSpPr>
          <p:nvPr>
            <p:ph type="body" sz="half" idx="25"/>
          </p:nvPr>
        </p:nvSpPr>
        <p:spPr/>
        <p:txBody>
          <a:bodyPr/>
          <a:lstStyle/>
          <a:p>
            <a:endParaRPr lang="nl-NL"/>
          </a:p>
        </p:txBody>
      </p:sp>
      <p:sp>
        <p:nvSpPr>
          <p:cNvPr id="11" name="Tijdelijke aanduiding voor tekst 10">
            <a:extLst>
              <a:ext uri="{FF2B5EF4-FFF2-40B4-BE49-F238E27FC236}">
                <a16:creationId xmlns:a16="http://schemas.microsoft.com/office/drawing/2014/main" id="{3C86EC94-66D2-2064-139D-F5A1729CF58B}"/>
              </a:ext>
            </a:extLst>
          </p:cNvPr>
          <p:cNvSpPr>
            <a:spLocks noGrp="1"/>
          </p:cNvSpPr>
          <p:nvPr>
            <p:ph type="body" sz="quarter" idx="26"/>
          </p:nvPr>
        </p:nvSpPr>
        <p:spPr>
          <a:xfrm>
            <a:off x="1152000" y="2560880"/>
            <a:ext cx="3311999" cy="1305763"/>
          </a:xfrm>
        </p:spPr>
        <p:txBody>
          <a:bodyPr/>
          <a:lstStyle/>
          <a:p>
            <a:r>
              <a:rPr lang="nl-NL"/>
              <a:t>…</a:t>
            </a:r>
          </a:p>
          <a:p>
            <a:pPr lvl="1"/>
            <a:r>
              <a:rPr lang="nl-NL"/>
              <a:t>Kinderen met overgewicht en obesitas ervaren</a:t>
            </a:r>
          </a:p>
          <a:p>
            <a:pPr lvl="1"/>
            <a:r>
              <a:rPr lang="nl-NL"/>
              <a:t>…</a:t>
            </a:r>
          </a:p>
        </p:txBody>
      </p:sp>
      <p:sp>
        <p:nvSpPr>
          <p:cNvPr id="14" name="Tijdelijke aanduiding voor tekst 13">
            <a:extLst>
              <a:ext uri="{FF2B5EF4-FFF2-40B4-BE49-F238E27FC236}">
                <a16:creationId xmlns:a16="http://schemas.microsoft.com/office/drawing/2014/main" id="{CE7FDF7C-0FD4-679D-8BC2-237F5FC5232E}"/>
              </a:ext>
            </a:extLst>
          </p:cNvPr>
          <p:cNvSpPr>
            <a:spLocks noGrp="1"/>
          </p:cNvSpPr>
          <p:nvPr>
            <p:ph type="body" sz="half" idx="29"/>
          </p:nvPr>
        </p:nvSpPr>
        <p:spPr/>
        <p:txBody>
          <a:bodyPr/>
          <a:lstStyle/>
          <a:p>
            <a:endParaRPr lang="nl-NL"/>
          </a:p>
        </p:txBody>
      </p:sp>
      <p:sp>
        <p:nvSpPr>
          <p:cNvPr id="15" name="Tijdelijke aanduiding voor tekst 14">
            <a:extLst>
              <a:ext uri="{FF2B5EF4-FFF2-40B4-BE49-F238E27FC236}">
                <a16:creationId xmlns:a16="http://schemas.microsoft.com/office/drawing/2014/main" id="{7714D090-55EE-EC5C-8ED8-7BCB2DA9D277}"/>
              </a:ext>
            </a:extLst>
          </p:cNvPr>
          <p:cNvSpPr>
            <a:spLocks noGrp="1"/>
          </p:cNvSpPr>
          <p:nvPr>
            <p:ph type="body" sz="quarter" idx="30"/>
          </p:nvPr>
        </p:nvSpPr>
        <p:spPr/>
        <p:txBody>
          <a:bodyPr/>
          <a:lstStyle/>
          <a:p>
            <a:r>
              <a:rPr lang="nl-NL"/>
              <a:t>…</a:t>
            </a:r>
          </a:p>
          <a:p>
            <a:pPr lvl="1"/>
            <a:r>
              <a:rPr lang="nl-NL"/>
              <a:t>….</a:t>
            </a:r>
            <a:endParaRPr lang="nl-NL" baseline="30000"/>
          </a:p>
        </p:txBody>
      </p:sp>
    </p:spTree>
    <p:extLst>
      <p:ext uri="{BB962C8B-B14F-4D97-AF65-F5344CB8AC3E}">
        <p14:creationId xmlns:p14="http://schemas.microsoft.com/office/powerpoint/2010/main" val="183337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7CF65-C2F1-74B5-ACAF-8A06880CFCBF}"/>
              </a:ext>
            </a:extLst>
          </p:cNvPr>
          <p:cNvSpPr>
            <a:spLocks noGrp="1"/>
          </p:cNvSpPr>
          <p:nvPr>
            <p:ph type="title"/>
          </p:nvPr>
        </p:nvSpPr>
        <p:spPr/>
        <p:txBody>
          <a:bodyPr/>
          <a:lstStyle/>
          <a:p>
            <a:r>
              <a:rPr lang="nl-NL"/>
              <a:t>JOGG &amp; Kind naar</a:t>
            </a:r>
            <a:br>
              <a:rPr lang="nl-NL"/>
            </a:br>
            <a:r>
              <a:rPr lang="nl-NL"/>
              <a:t>Gezonder Gewicht</a:t>
            </a:r>
          </a:p>
        </p:txBody>
      </p:sp>
    </p:spTree>
    <p:extLst>
      <p:ext uri="{BB962C8B-B14F-4D97-AF65-F5344CB8AC3E}">
        <p14:creationId xmlns:p14="http://schemas.microsoft.com/office/powerpoint/2010/main" val="95226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1F62FE4-9EC1-0476-344C-337B5A1A2E14}"/>
              </a:ext>
            </a:extLst>
          </p:cNvPr>
          <p:cNvPicPr>
            <a:picLocks noChangeAspect="1"/>
          </p:cNvPicPr>
          <p:nvPr/>
        </p:nvPicPr>
        <p:blipFill>
          <a:blip r:embed="rId3"/>
          <a:stretch>
            <a:fillRect/>
          </a:stretch>
        </p:blipFill>
        <p:spPr>
          <a:xfrm>
            <a:off x="774700" y="1120970"/>
            <a:ext cx="7594600" cy="3124200"/>
          </a:xfrm>
          <a:prstGeom prst="rect">
            <a:avLst/>
          </a:prstGeom>
        </p:spPr>
      </p:pic>
      <p:sp>
        <p:nvSpPr>
          <p:cNvPr id="2" name="Tijdelijke aanduiding voor tekst 1">
            <a:extLst>
              <a:ext uri="{FF2B5EF4-FFF2-40B4-BE49-F238E27FC236}">
                <a16:creationId xmlns:a16="http://schemas.microsoft.com/office/drawing/2014/main" id="{B545192D-CBD1-67CE-50CE-C408A47181F3}"/>
              </a:ext>
            </a:extLst>
          </p:cNvPr>
          <p:cNvSpPr>
            <a:spLocks noGrp="1"/>
          </p:cNvSpPr>
          <p:nvPr>
            <p:ph type="body" sz="half" idx="14"/>
          </p:nvPr>
        </p:nvSpPr>
        <p:spPr/>
        <p:txBody>
          <a:bodyPr/>
          <a:lstStyle/>
          <a:p>
            <a:endParaRPr lang="nl-NL"/>
          </a:p>
        </p:txBody>
      </p:sp>
    </p:spTree>
    <p:extLst>
      <p:ext uri="{BB962C8B-B14F-4D97-AF65-F5344CB8AC3E}">
        <p14:creationId xmlns:p14="http://schemas.microsoft.com/office/powerpoint/2010/main" val="3740315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91427-271E-6F90-3701-409DFDA0862F}"/>
              </a:ext>
            </a:extLst>
          </p:cNvPr>
          <p:cNvSpPr>
            <a:spLocks noGrp="1"/>
          </p:cNvSpPr>
          <p:nvPr>
            <p:ph type="title"/>
          </p:nvPr>
        </p:nvSpPr>
        <p:spPr/>
        <p:txBody>
          <a:bodyPr/>
          <a:lstStyle/>
          <a:p>
            <a:r>
              <a:rPr lang="nl-NL"/>
              <a:t>Vier preventie niveaus</a:t>
            </a:r>
          </a:p>
        </p:txBody>
      </p:sp>
      <p:pic>
        <p:nvPicPr>
          <p:cNvPr id="4" name="Afbeelding 3">
            <a:extLst>
              <a:ext uri="{FF2B5EF4-FFF2-40B4-BE49-F238E27FC236}">
                <a16:creationId xmlns:a16="http://schemas.microsoft.com/office/drawing/2014/main" id="{F97EE7D4-7D06-8768-AA35-07456D6CBE06}"/>
              </a:ext>
            </a:extLst>
          </p:cNvPr>
          <p:cNvPicPr>
            <a:picLocks noChangeAspect="1"/>
          </p:cNvPicPr>
          <p:nvPr/>
        </p:nvPicPr>
        <p:blipFill>
          <a:blip r:embed="rId3"/>
          <a:stretch>
            <a:fillRect/>
          </a:stretch>
        </p:blipFill>
        <p:spPr>
          <a:xfrm>
            <a:off x="612000" y="1911792"/>
            <a:ext cx="3949700" cy="1943100"/>
          </a:xfrm>
          <a:prstGeom prst="rect">
            <a:avLst/>
          </a:prstGeom>
        </p:spPr>
      </p:pic>
      <p:pic>
        <p:nvPicPr>
          <p:cNvPr id="5" name="Afbeelding 4">
            <a:extLst>
              <a:ext uri="{FF2B5EF4-FFF2-40B4-BE49-F238E27FC236}">
                <a16:creationId xmlns:a16="http://schemas.microsoft.com/office/drawing/2014/main" id="{ABC18D96-8DF8-16D7-6800-991360DB6060}"/>
              </a:ext>
            </a:extLst>
          </p:cNvPr>
          <p:cNvPicPr>
            <a:picLocks noChangeAspect="1"/>
          </p:cNvPicPr>
          <p:nvPr/>
        </p:nvPicPr>
        <p:blipFill>
          <a:blip r:embed="rId4"/>
          <a:stretch>
            <a:fillRect/>
          </a:stretch>
        </p:blipFill>
        <p:spPr>
          <a:xfrm>
            <a:off x="4572000" y="1911792"/>
            <a:ext cx="3949700" cy="1943100"/>
          </a:xfrm>
          <a:prstGeom prst="rect">
            <a:avLst/>
          </a:prstGeom>
        </p:spPr>
      </p:pic>
      <p:sp>
        <p:nvSpPr>
          <p:cNvPr id="6" name="Tekstvak 5">
            <a:extLst>
              <a:ext uri="{FF2B5EF4-FFF2-40B4-BE49-F238E27FC236}">
                <a16:creationId xmlns:a16="http://schemas.microsoft.com/office/drawing/2014/main" id="{9C121248-475E-DDF9-80AE-2CBC061207D7}"/>
              </a:ext>
            </a:extLst>
          </p:cNvPr>
          <p:cNvSpPr txBox="1"/>
          <p:nvPr/>
        </p:nvSpPr>
        <p:spPr>
          <a:xfrm>
            <a:off x="792001" y="1556160"/>
            <a:ext cx="3600000" cy="463260"/>
          </a:xfrm>
          <a:prstGeom prst="rect">
            <a:avLst/>
          </a:prstGeom>
          <a:noFill/>
        </p:spPr>
        <p:txBody>
          <a:bodyPr wrap="square" lIns="0" tIns="0" rIns="0" bIns="0" rtlCol="0" anchor="t">
            <a:noAutofit/>
          </a:bodyPr>
          <a:lstStyle/>
          <a:p>
            <a:pPr algn="ctr"/>
            <a:r>
              <a:rPr lang="nl-NL" sz="1300" b="1" noProof="1"/>
              <a:t>Kind naar Gezonder Gewicht</a:t>
            </a:r>
            <a:endParaRPr lang="nl-NL"/>
          </a:p>
          <a:p>
            <a:pPr algn="ctr"/>
            <a:r>
              <a:rPr lang="nl-NL" sz="1300" b="1" noProof="1"/>
              <a:t> is gericht op:</a:t>
            </a:r>
            <a:endParaRPr lang="nl-NL"/>
          </a:p>
        </p:txBody>
      </p:sp>
      <p:sp>
        <p:nvSpPr>
          <p:cNvPr id="3" name="Tekstvak 1">
            <a:extLst>
              <a:ext uri="{FF2B5EF4-FFF2-40B4-BE49-F238E27FC236}">
                <a16:creationId xmlns:a16="http://schemas.microsoft.com/office/drawing/2014/main" id="{0BBF3FB1-7B13-37B2-95EA-D0C0556C8350}"/>
              </a:ext>
            </a:extLst>
          </p:cNvPr>
          <p:cNvSpPr txBox="1"/>
          <p:nvPr/>
        </p:nvSpPr>
        <p:spPr>
          <a:xfrm>
            <a:off x="4750479" y="1556160"/>
            <a:ext cx="3600000" cy="463260"/>
          </a:xfrm>
          <a:prstGeom prst="rect">
            <a:avLst/>
          </a:prstGeom>
          <a:noFill/>
        </p:spPr>
        <p:txBody>
          <a:bodyPr wrap="square" lIns="0" tIns="0" rIns="0" bIns="0" rtlCol="0" anchor="t">
            <a:noAutofit/>
          </a:bodyPr>
          <a:ls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nl-NL" sz="1300" b="1" noProof="1"/>
              <a:t>De JOGG-aanpak</a:t>
            </a:r>
            <a:endParaRPr lang="nl-NL"/>
          </a:p>
          <a:p>
            <a:pPr algn="ctr"/>
            <a:r>
              <a:rPr lang="nl-NL" sz="1300" b="1" noProof="1"/>
              <a:t> richt zich op:</a:t>
            </a:r>
            <a:endParaRPr lang="nl-NL"/>
          </a:p>
        </p:txBody>
      </p:sp>
    </p:spTree>
    <p:extLst>
      <p:ext uri="{BB962C8B-B14F-4D97-AF65-F5344CB8AC3E}">
        <p14:creationId xmlns:p14="http://schemas.microsoft.com/office/powerpoint/2010/main" val="118249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19A05-BF19-10DF-A5A7-16D91F608182}"/>
              </a:ext>
            </a:extLst>
          </p:cNvPr>
          <p:cNvSpPr>
            <a:spLocks noGrp="1"/>
          </p:cNvSpPr>
          <p:nvPr>
            <p:ph type="title"/>
          </p:nvPr>
        </p:nvSpPr>
        <p:spPr/>
        <p:txBody>
          <a:bodyPr/>
          <a:lstStyle/>
          <a:p>
            <a:r>
              <a:rPr lang="nl-NL"/>
              <a:t>Kind naar</a:t>
            </a:r>
            <a:br>
              <a:rPr lang="nl-NL"/>
            </a:br>
            <a:r>
              <a:rPr lang="nl-NL"/>
              <a:t>Gezonder Gewicht</a:t>
            </a:r>
          </a:p>
        </p:txBody>
      </p:sp>
    </p:spTree>
    <p:extLst>
      <p:ext uri="{BB962C8B-B14F-4D97-AF65-F5344CB8AC3E}">
        <p14:creationId xmlns:p14="http://schemas.microsoft.com/office/powerpoint/2010/main" val="2679971948"/>
      </p:ext>
    </p:extLst>
  </p:cSld>
  <p:clrMapOvr>
    <a:masterClrMapping/>
  </p:clrMapOvr>
</p:sld>
</file>

<file path=ppt/theme/theme1.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4" id="{28A80F1C-7E56-7145-ADE0-A5F585FF7516}" vid="{1F7FEB70-C50A-0941-A39E-93E04B71C635}"/>
    </a:ext>
  </a:extLst>
</a:theme>
</file>

<file path=ppt/theme/theme2.xml><?xml version="1.0" encoding="utf-8"?>
<a:theme xmlns:a="http://schemas.openxmlformats.org/drawingml/2006/main" name="JOGG KnGG">
  <a:themeElements>
    <a:clrScheme name="JOGG - Geel">
      <a:dk1>
        <a:sysClr val="windowText" lastClr="000000"/>
      </a:dk1>
      <a:lt1>
        <a:sysClr val="window" lastClr="FFFFFF"/>
      </a:lt1>
      <a:dk2>
        <a:srgbClr val="FFC943"/>
      </a:dk2>
      <a:lt2>
        <a:srgbClr val="FBBEE6"/>
      </a:lt2>
      <a:accent1>
        <a:srgbClr val="E8564F"/>
      </a:accent1>
      <a:accent2>
        <a:srgbClr val="F58349"/>
      </a:accent2>
      <a:accent3>
        <a:srgbClr val="FFC943"/>
      </a:accent3>
      <a:accent4>
        <a:srgbClr val="A1D078"/>
      </a:accent4>
      <a:accent5>
        <a:srgbClr val="7AC3E7"/>
      </a:accent5>
      <a:accent6>
        <a:srgbClr val="917FEE"/>
      </a:accent6>
      <a:hlink>
        <a:srgbClr val="000000"/>
      </a:hlink>
      <a:folHlink>
        <a:srgbClr val="000000"/>
      </a:folHlink>
    </a:clrScheme>
    <a:fontScheme name="HouschkaAlt">
      <a:majorFont>
        <a:latin typeface="HouschkaAltBold"/>
        <a:ea typeface=""/>
        <a:cs typeface=""/>
      </a:majorFont>
      <a:minorFont>
        <a:latin typeface="HouschkaAltMedium"/>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Presentation3" id="{8978296D-C0B0-C645-B25D-210D6F205792}" vid="{5A541538-241A-FC48-8D61-CF966403B420}"/>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1fe06c-e158-4d4d-9f68-ddf4e4b1fb97">
      <Terms xmlns="http://schemas.microsoft.com/office/infopath/2007/PartnerControls"/>
    </lcf76f155ced4ddcb4097134ff3c332f>
    <TaxCatchAll xmlns="ed77df57-368b-4939-8498-2f27ea1fe0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8BB3D9A83B5D4D9F02F7ADA4AED114" ma:contentTypeVersion="19" ma:contentTypeDescription="Een nieuw document maken." ma:contentTypeScope="" ma:versionID="60efbb5f893ef7d247f678a9610744af">
  <xsd:schema xmlns:xsd="http://www.w3.org/2001/XMLSchema" xmlns:xs="http://www.w3.org/2001/XMLSchema" xmlns:p="http://schemas.microsoft.com/office/2006/metadata/properties" xmlns:ns2="d31fe06c-e158-4d4d-9f68-ddf4e4b1fb97" xmlns:ns3="ed77df57-368b-4939-8498-2f27ea1fe092" targetNamespace="http://schemas.microsoft.com/office/2006/metadata/properties" ma:root="true" ma:fieldsID="6d35205a957a19e36e340655ddee8659" ns2:_="" ns3:_="">
    <xsd:import namespace="d31fe06c-e158-4d4d-9f68-ddf4e4b1fb97"/>
    <xsd:import namespace="ed77df57-368b-4939-8498-2f27ea1fe09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Locatio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fe06c-e158-4d4d-9f68-ddf4e4b1f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d5e7bb2a-567a-4127-a16e-7d25c9651b0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7df57-368b-4939-8498-2f27ea1fe09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8a4fc66f-e2dc-42a6-b112-4a6c50d5e28d}" ma:internalName="TaxCatchAll" ma:showField="CatchAllData" ma:web="ed77df57-368b-4939-8498-2f27ea1fe0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AE014-01F4-471C-B29B-A7596C110AFC}">
  <ds:schemaRefs>
    <ds:schemaRef ds:uri="d31fe06c-e158-4d4d-9f68-ddf4e4b1fb97"/>
    <ds:schemaRef ds:uri="ed77df57-368b-4939-8498-2f27ea1fe0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6FCD9C-192C-486A-96EF-9CC4677A4634}">
  <ds:schemaRefs>
    <ds:schemaRef ds:uri="http://schemas.microsoft.com/sharepoint/v3/contenttype/forms"/>
  </ds:schemaRefs>
</ds:datastoreItem>
</file>

<file path=customXml/itemProps3.xml><?xml version="1.0" encoding="utf-8"?>
<ds:datastoreItem xmlns:ds="http://schemas.openxmlformats.org/officeDocument/2006/customXml" ds:itemID="{AA211E3A-1A66-4BF5-B5BC-69FB84E2E5F9}">
  <ds:schemaRefs>
    <ds:schemaRef ds:uri="d31fe06c-e158-4d4d-9f68-ddf4e4b1fb97"/>
    <ds:schemaRef ds:uri="ed77df57-368b-4939-8498-2f27ea1fe0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JOGG_KnGG partner presentatie_v1</Template>
  <Application>Microsoft Office PowerPoint</Application>
  <PresentationFormat>Diavoorstelling (16:9)</PresentationFormat>
  <Slides>40</Slides>
  <Notes>17</Notes>
  <HiddenSlides>4</HiddenSlides>
  <ScaleCrop>false</ScaleCrop>
  <HeadingPairs>
    <vt:vector size="4" baseType="variant">
      <vt:variant>
        <vt:lpstr>Thema</vt:lpstr>
      </vt:variant>
      <vt:variant>
        <vt:i4>2</vt:i4>
      </vt:variant>
      <vt:variant>
        <vt:lpstr>Diatitels</vt:lpstr>
      </vt:variant>
      <vt:variant>
        <vt:i4>40</vt:i4>
      </vt:variant>
    </vt:vector>
  </HeadingPairs>
  <TitlesOfParts>
    <vt:vector size="42" baseType="lpstr">
      <vt:lpstr>JOGG KnGG</vt:lpstr>
      <vt:lpstr>JOGG KnGG</vt:lpstr>
      <vt:lpstr>Samenwerken aan ondersteuning en zorg</vt:lpstr>
      <vt:lpstr>Inhoudsopgave</vt:lpstr>
      <vt:lpstr>Aanleiding</vt:lpstr>
      <vt:lpstr>Overgewicht in feiten en cijfers (landelijk)</vt:lpstr>
      <vt:lpstr>Overgewicht in feiten en cijfers (regionaal)</vt:lpstr>
      <vt:lpstr>JOGG &amp; Kind naar Gezonder Gewicht</vt:lpstr>
      <vt:lpstr>PowerPoint-presentatie</vt:lpstr>
      <vt:lpstr>Vier preventie niveaus</vt:lpstr>
      <vt:lpstr>Kind naar Gezonder Gewicht</vt:lpstr>
      <vt:lpstr>Kind naar Gezonder Gewicht in het kort</vt:lpstr>
      <vt:lpstr>De aanpak</vt:lpstr>
      <vt:lpstr>Hoe werkt het?</vt:lpstr>
      <vt:lpstr>Tijdlijn/stappenplan (lokaal in te vullen)</vt:lpstr>
      <vt:lpstr>De projectleider</vt:lpstr>
      <vt:lpstr>De projectleider</vt:lpstr>
      <vt:lpstr>De centrale zorgverlener</vt:lpstr>
      <vt:lpstr>De centrale zorgverlener</vt:lpstr>
      <vt:lpstr>X... persoon binnen aanpak</vt:lpstr>
      <vt:lpstr>De praktijk</vt:lpstr>
      <vt:lpstr>Netwerk samenwerking</vt:lpstr>
      <vt:lpstr>Netwerk samenwerking</vt:lpstr>
      <vt:lpstr>Netwerk samenwerking</vt:lpstr>
      <vt:lpstr>Netwerk samenwerking</vt:lpstr>
      <vt:lpstr>Netwerk samenwerking</vt:lpstr>
      <vt:lpstr>De gecombineerde leefstijlinterventie (GLI)</vt:lpstr>
      <vt:lpstr>Regionale samenwerking</vt:lpstr>
      <vt:lpstr>Kosten en  financiering</vt:lpstr>
      <vt:lpstr>Kosten van de aanpak</vt:lpstr>
      <vt:lpstr>Kosten van de aanpak</vt:lpstr>
      <vt:lpstr>Financiering van de aanpak</vt:lpstr>
      <vt:lpstr>GALA - lokaal</vt:lpstr>
      <vt:lpstr>IZA - regionaal</vt:lpstr>
      <vt:lpstr>Kosten van de aanpak per categorie</vt:lpstr>
      <vt:lpstr>Zorgverzekeringswet - beleidsregel</vt:lpstr>
      <vt:lpstr>Financieringsoverzicht</vt:lpstr>
      <vt:lpstr>Casussen</vt:lpstr>
      <vt:lpstr>Guido is acht jaar oud en heeft last van obesitas (132 cm; 40 kilo).</vt:lpstr>
      <vt:lpstr>Ezra is negen jaar oud en heeft last van obesitas (136 cm; 44 kilo).</vt:lpstr>
      <vt:lpstr>Karim is zeven jaar oud en heeft last van obesitas (130 cm; 39 kilo).</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aan ondersteuning en zorg</dc:title>
  <dc:subject/>
  <dc:creator>Elsa van der Meer</dc:creator>
  <cp:keywords/>
  <dc:description>JOGG KnGG presentatie - versie 1 - oktober 2023
Ontwerp: Just
Template: Ton Persoon</dc:description>
  <cp:revision>13</cp:revision>
  <dcterms:created xsi:type="dcterms:W3CDTF">2023-10-24T07:27:40Z</dcterms:created>
  <dcterms:modified xsi:type="dcterms:W3CDTF">2024-01-11T09:24:34Z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0x010100CC8BB3D9A83B5D4D9F02F7ADA4AED114</vt:lpwstr>
  </property>
  <property fmtid="{D5CDD505-2E9C-101B-9397-08002B2CF9AE}" pid="3" name="MediaServiceImageTags">
    <vt:lpwstr/>
  </property>
</Properties>
</file>